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1" r:id="rId1"/>
  </p:sldMasterIdLst>
  <p:sldIdLst>
    <p:sldId id="256" r:id="rId2"/>
    <p:sldId id="257" r:id="rId3"/>
    <p:sldId id="258" r:id="rId4"/>
    <p:sldId id="259" r:id="rId5"/>
    <p:sldId id="284" r:id="rId6"/>
    <p:sldId id="285" r:id="rId7"/>
    <p:sldId id="286" r:id="rId8"/>
    <p:sldId id="287" r:id="rId9"/>
    <p:sldId id="260" r:id="rId10"/>
    <p:sldId id="261" r:id="rId11"/>
    <p:sldId id="262" r:id="rId12"/>
    <p:sldId id="263" r:id="rId13"/>
    <p:sldId id="264" r:id="rId14"/>
    <p:sldId id="265" r:id="rId15"/>
    <p:sldId id="289" r:id="rId16"/>
    <p:sldId id="290" r:id="rId17"/>
    <p:sldId id="291" r:id="rId18"/>
    <p:sldId id="288" r:id="rId19"/>
    <p:sldId id="266" r:id="rId20"/>
    <p:sldId id="267" r:id="rId21"/>
    <p:sldId id="268" r:id="rId22"/>
    <p:sldId id="269" r:id="rId23"/>
    <p:sldId id="270" r:id="rId24"/>
    <p:sldId id="271" r:id="rId25"/>
    <p:sldId id="272" r:id="rId26"/>
    <p:sldId id="273" r:id="rId27"/>
    <p:sldId id="274" r:id="rId28"/>
    <p:sldId id="275" r:id="rId29"/>
    <p:sldId id="276" r:id="rId30"/>
    <p:sldId id="278" r:id="rId31"/>
    <p:sldId id="279" r:id="rId32"/>
    <p:sldId id="280" r:id="rId33"/>
    <p:sldId id="282"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1ED5FC-62EA-4861-B221-A580FB1D4555}" v="6" dt="2018-06-11T19:17:54.4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pl-PL"/>
              <a:t>Kliknij, aby edytować styl</a:t>
            </a:r>
            <a:endParaRPr lang="en-US"/>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a:t>Kliknij, aby edytować styl wzorca podtytułu</a:t>
            </a:r>
            <a:endParaRPr lang="en-US"/>
          </a:p>
        </p:txBody>
      </p:sp>
      <p:sp>
        <p:nvSpPr>
          <p:cNvPr id="4" name="Date Placeholder 3"/>
          <p:cNvSpPr>
            <a:spLocks noGrp="1"/>
          </p:cNvSpPr>
          <p:nvPr>
            <p:ph type="dt" sz="half" idx="10"/>
          </p:nvPr>
        </p:nvSpPr>
        <p:spPr/>
        <p:txBody>
          <a:bodyPr/>
          <a:lstStyle/>
          <a:p>
            <a:fld id="{4AAD347D-5ACD-4C99-B74B-A9C85AD731AF}" type="datetimeFigureOut">
              <a:rPr lang="en-US" smtClean="0"/>
              <a:t>6/17/2018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3118963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raz panoramiczny z podpise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pl-PL"/>
              <a:t>Kliknij, aby edytować styl</a:t>
            </a:r>
            <a:endParaRPr lang="en-US"/>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a:t>Kliknij ikonę, aby dodać obraz</a:t>
            </a:r>
            <a:endParaRPr lang="en-US"/>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Date Placeholder 4"/>
          <p:cNvSpPr>
            <a:spLocks noGrp="1"/>
          </p:cNvSpPr>
          <p:nvPr>
            <p:ph type="dt" sz="half" idx="10"/>
          </p:nvPr>
        </p:nvSpPr>
        <p:spPr/>
        <p:txBody>
          <a:bodyPr/>
          <a:lstStyle/>
          <a:p>
            <a:fld id="{4509A250-FF31-4206-8172-F9D3106AACB1}" type="datetimeFigureOut">
              <a:rPr lang="en-US" smtClean="0"/>
              <a:t>6/17/2018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3972928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ytuł i podpis">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pl-PL"/>
              <a:t>Kliknij, aby edytować styl</a:t>
            </a:r>
            <a:endParaRPr lang="en-US"/>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4509A250-FF31-4206-8172-F9D3106AACB1}" type="datetimeFigureOut">
              <a:rPr lang="en-US" smtClean="0"/>
              <a:t>6/17/2018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1625293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Oferta z podpisem">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pl-PL"/>
              <a:t>Kliknij, aby edytować styl</a:t>
            </a:r>
            <a:endParaRPr lang="en-US"/>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4509A250-FF31-4206-8172-F9D3106AACB1}" type="datetimeFigureOut">
              <a:rPr lang="en-US" smtClean="0"/>
              <a:t>6/17/2018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a:t>”</a:t>
            </a:r>
          </a:p>
        </p:txBody>
      </p:sp>
    </p:spTree>
    <p:extLst>
      <p:ext uri="{BB962C8B-B14F-4D97-AF65-F5344CB8AC3E}">
        <p14:creationId xmlns:p14="http://schemas.microsoft.com/office/powerpoint/2010/main" val="4758258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arta nazwy">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pl-PL"/>
              <a:t>Kliknij, aby edytować styl</a:t>
            </a:r>
            <a:endParaRPr lang="en-US"/>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4509A250-FF31-4206-8172-F9D3106AACB1}" type="datetimeFigureOut">
              <a:rPr lang="en-US" smtClean="0"/>
              <a:t>6/17/2018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1107009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kolumn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pl-PL"/>
              <a:t>Kliknij, aby edytować styl</a:t>
            </a:r>
            <a:endParaRPr lang="en-US"/>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smtClean="0"/>
              <a:t>6/17/2018</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7341709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kolumna obraz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pl-PL"/>
              <a:t>Kliknij, aby edytować styl</a:t>
            </a:r>
            <a:endParaRPr lang="en-US"/>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a:t>Kliknij ikonę, aby dodać obraz</a:t>
            </a:r>
            <a:endParaRPr lang="en-US"/>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a:t>Kliknij ikonę, aby dodać obraz</a:t>
            </a:r>
            <a:endParaRPr lang="en-US"/>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a:t>Kliknij ikonę, aby dodać obraz</a:t>
            </a:r>
            <a:endParaRPr lang="en-US"/>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smtClean="0"/>
              <a:t>6/17/2018</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7516226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a:p>
        </p:txBody>
      </p:sp>
      <p:sp>
        <p:nvSpPr>
          <p:cNvPr id="3" name="Vertical Text Placeholder 2"/>
          <p:cNvSpPr>
            <a:spLocks noGrp="1"/>
          </p:cNvSpPr>
          <p:nvPr>
            <p:ph type="body" orient="vert" idx="1"/>
          </p:nvPr>
        </p:nvSpPr>
        <p:spPr/>
        <p:txBody>
          <a:bodyPr vert="eaVert" anchor="t" anchorCtr="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Date Placeholder 3"/>
          <p:cNvSpPr>
            <a:spLocks noGrp="1"/>
          </p:cNvSpPr>
          <p:nvPr>
            <p:ph type="dt" sz="half" idx="10"/>
          </p:nvPr>
        </p:nvSpPr>
        <p:spPr/>
        <p:txBody>
          <a:bodyPr/>
          <a:lstStyle/>
          <a:p>
            <a:fld id="{4509A250-FF31-4206-8172-F9D3106AACB1}" type="datetimeFigureOut">
              <a:rPr lang="en-US" smtClean="0"/>
              <a:t>6/17/2018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9850160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pl-PL"/>
              <a:t>Kliknij, aby edytować styl</a:t>
            </a:r>
            <a:endParaRPr lang="en-US"/>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Date Placeholder 3"/>
          <p:cNvSpPr>
            <a:spLocks noGrp="1"/>
          </p:cNvSpPr>
          <p:nvPr>
            <p:ph type="dt" sz="half" idx="10"/>
          </p:nvPr>
        </p:nvSpPr>
        <p:spPr/>
        <p:txBody>
          <a:bodyPr/>
          <a:lstStyle/>
          <a:p>
            <a:fld id="{4509A250-FF31-4206-8172-F9D3106AACB1}" type="datetimeFigureOut">
              <a:rPr lang="en-US" smtClean="0"/>
              <a:t>6/17/2018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2999436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a:p>
        </p:txBody>
      </p:sp>
      <p:sp>
        <p:nvSpPr>
          <p:cNvPr id="3" name="Content Placeholder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Date Placeholder 3"/>
          <p:cNvSpPr>
            <a:spLocks noGrp="1"/>
          </p:cNvSpPr>
          <p:nvPr>
            <p:ph type="dt" sz="half" idx="10"/>
          </p:nvPr>
        </p:nvSpPr>
        <p:spPr/>
        <p:txBody>
          <a:bodyPr/>
          <a:lstStyle/>
          <a:p>
            <a:fld id="{4509A250-FF31-4206-8172-F9D3106AACB1}" type="datetimeFigureOut">
              <a:rPr lang="en-US" smtClean="0"/>
              <a:t>6/17/2018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2931404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pl-PL"/>
              <a:t>Kliknij, aby edytować styl</a:t>
            </a:r>
            <a:endParaRPr lang="en-US"/>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9796027F-7875-4030-9381-8BD8C4F21935}" type="datetimeFigureOut">
              <a:rPr lang="en-US" smtClean="0"/>
              <a:t>6/17/2018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4183052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5" name="Date Placeholder 4"/>
          <p:cNvSpPr>
            <a:spLocks noGrp="1"/>
          </p:cNvSpPr>
          <p:nvPr>
            <p:ph type="dt" sz="half" idx="10"/>
          </p:nvPr>
        </p:nvSpPr>
        <p:spPr/>
        <p:txBody>
          <a:bodyPr/>
          <a:lstStyle/>
          <a:p>
            <a:fld id="{9796027F-7875-4030-9381-8BD8C4F21935}" type="datetimeFigureOut">
              <a:rPr lang="en-US" smtClean="0"/>
              <a:t>6/17/2018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42472944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l-PL"/>
              <a:t>Kliknij, aby edytować styl</a:t>
            </a:r>
            <a:endParaRPr lang="en-US"/>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7" name="Date Placeholder 6"/>
          <p:cNvSpPr>
            <a:spLocks noGrp="1"/>
          </p:cNvSpPr>
          <p:nvPr>
            <p:ph type="dt" sz="half" idx="10"/>
          </p:nvPr>
        </p:nvSpPr>
        <p:spPr/>
        <p:txBody>
          <a:bodyPr/>
          <a:lstStyle/>
          <a:p>
            <a:fld id="{9796027F-7875-4030-9381-8BD8C4F21935}" type="datetimeFigureOut">
              <a:rPr lang="en-US" smtClean="0"/>
              <a:t>6/17/2018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2476221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a:p>
        </p:txBody>
      </p:sp>
      <p:sp>
        <p:nvSpPr>
          <p:cNvPr id="7" name="Date Placeholder 2"/>
          <p:cNvSpPr>
            <a:spLocks noGrp="1"/>
          </p:cNvSpPr>
          <p:nvPr>
            <p:ph type="dt" sz="half" idx="10"/>
          </p:nvPr>
        </p:nvSpPr>
        <p:spPr/>
        <p:txBody>
          <a:bodyPr/>
          <a:lstStyle/>
          <a:p>
            <a:fld id="{4509A250-FF31-4206-8172-F9D3106AACB1}" type="datetimeFigureOut">
              <a:rPr lang="en-US" smtClean="0"/>
              <a:t>6/17/2018</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2122827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smtClean="0"/>
              <a:t>6/17/2018</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510129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pl-PL"/>
              <a:t>Kliknij, aby edytować styl</a:t>
            </a:r>
            <a:endParaRPr lang="en-US"/>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7" name="Date Placeholder 4"/>
          <p:cNvSpPr>
            <a:spLocks noGrp="1"/>
          </p:cNvSpPr>
          <p:nvPr>
            <p:ph type="dt" sz="half" idx="10"/>
          </p:nvPr>
        </p:nvSpPr>
        <p:spPr/>
        <p:txBody>
          <a:bodyPr/>
          <a:lstStyle/>
          <a:p>
            <a:fld id="{4509A250-FF31-4206-8172-F9D3106AACB1}" type="datetimeFigureOut">
              <a:rPr lang="en-US" smtClean="0"/>
              <a:t>6/17/2018</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838861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pl-PL"/>
              <a:t>Kliknij, aby edytować styl</a:t>
            </a:r>
            <a:endParaRPr lang="en-US"/>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a:t>Kliknij ikonę, aby dodać obraz</a:t>
            </a:r>
            <a:endParaRPr lang="en-US"/>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Date Placeholder 4"/>
          <p:cNvSpPr>
            <a:spLocks noGrp="1"/>
          </p:cNvSpPr>
          <p:nvPr>
            <p:ph type="dt" sz="half" idx="10"/>
          </p:nvPr>
        </p:nvSpPr>
        <p:spPr/>
        <p:txBody>
          <a:bodyPr/>
          <a:lstStyle/>
          <a:p>
            <a:fld id="{4509A250-FF31-4206-8172-F9D3106AACB1}" type="datetimeFigureOut">
              <a:rPr lang="en-US" smtClean="0"/>
              <a:t>6/17/2018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296682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pl-PL"/>
              <a:t>Kliknij, aby edytować styl</a:t>
            </a:r>
            <a:endParaRPr lang="en-US"/>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smtClean="0"/>
              <a:t>6/17/2018</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smtClean="0"/>
              <a:t>‹#›</a:t>
            </a:fld>
            <a:endParaRPr lang="en-US"/>
          </a:p>
        </p:txBody>
      </p:sp>
    </p:spTree>
    <p:extLst>
      <p:ext uri="{BB962C8B-B14F-4D97-AF65-F5344CB8AC3E}">
        <p14:creationId xmlns:p14="http://schemas.microsoft.com/office/powerpoint/2010/main" val="522892768"/>
      </p:ext>
    </p:extLst>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2000"/>
                <a:hueMod val="108000"/>
                <a:satMod val="164000"/>
                <a:lumMod val="69000"/>
              </a:schemeClr>
              <a:schemeClr val="bg2">
                <a:tint val="96000"/>
                <a:hueMod val="90000"/>
                <a:satMod val="130000"/>
                <a:lumMod val="134000"/>
              </a:schemeClr>
            </a:duotone>
            <a:extLst/>
          </a:blip>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D235D7-E555-468D-A368-E23596CCEE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577807"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8">
            <a:extLst>
              <a:ext uri="{FF2B5EF4-FFF2-40B4-BE49-F238E27FC236}">
                <a16:creationId xmlns:a16="http://schemas.microsoft.com/office/drawing/2014/main" id="{AA0BB620-0E1B-444E-B4DA-620EC18FCD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135692"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sp>
        <p:nvSpPr>
          <p:cNvPr id="13" name="Freeform 5">
            <a:extLst>
              <a:ext uri="{FF2B5EF4-FFF2-40B4-BE49-F238E27FC236}">
                <a16:creationId xmlns:a16="http://schemas.microsoft.com/office/drawing/2014/main" id="{2429450D-EE6E-4527-982F-934CA86EE0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5400000" flipH="1">
            <a:off x="380607" y="2756642"/>
            <a:ext cx="6858000" cy="1344715"/>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rgbClr val="FFFFFF"/>
          </a:solidFill>
          <a:ln>
            <a:noFill/>
          </a:ln>
        </p:spPr>
      </p:sp>
      <p:pic>
        <p:nvPicPr>
          <p:cNvPr id="4" name="Obraz 4" descr="Obraz zawierający clipart&#10;&#10;Opis wygenerowany przy bardzo wysokim poziomie pewności">
            <a:extLst>
              <a:ext uri="{FF2B5EF4-FFF2-40B4-BE49-F238E27FC236}">
                <a16:creationId xmlns:a16="http://schemas.microsoft.com/office/drawing/2014/main" id="{267F69A4-0FB8-45BB-A8CA-B7FAA428C51B}"/>
              </a:ext>
            </a:extLst>
          </p:cNvPr>
          <p:cNvPicPr>
            <a:picLocks noChangeAspect="1"/>
          </p:cNvPicPr>
          <p:nvPr/>
        </p:nvPicPr>
        <p:blipFill>
          <a:blip r:embed="rId3"/>
          <a:stretch>
            <a:fillRect/>
          </a:stretch>
        </p:blipFill>
        <p:spPr>
          <a:xfrm>
            <a:off x="647240" y="1905449"/>
            <a:ext cx="2936836" cy="3275701"/>
          </a:xfrm>
          <a:prstGeom prst="rect">
            <a:avLst/>
          </a:prstGeom>
          <a:effectLst/>
        </p:spPr>
      </p:pic>
      <p:sp>
        <p:nvSpPr>
          <p:cNvPr id="2" name="Tytuł 1"/>
          <p:cNvSpPr>
            <a:spLocks noGrp="1"/>
          </p:cNvSpPr>
          <p:nvPr>
            <p:ph type="ctrTitle"/>
          </p:nvPr>
        </p:nvSpPr>
        <p:spPr>
          <a:xfrm>
            <a:off x="4872012" y="1447800"/>
            <a:ext cx="5222325" cy="3329581"/>
          </a:xfrm>
        </p:spPr>
        <p:txBody>
          <a:bodyPr>
            <a:normAutofit/>
          </a:bodyPr>
          <a:lstStyle/>
          <a:p>
            <a:pPr>
              <a:lnSpc>
                <a:spcPct val="90000"/>
              </a:lnSpc>
            </a:pPr>
            <a:r>
              <a:rPr lang="pl-PL" sz="4000"/>
              <a:t>Projekty społeczno-obywatelskie</a:t>
            </a:r>
            <a:br>
              <a:rPr lang="pl-PL" sz="4000"/>
            </a:br>
            <a:r>
              <a:rPr lang="pl-PL" sz="4000"/>
              <a:t>klas I </a:t>
            </a:r>
            <a:r>
              <a:rPr lang="pl-PL" sz="4000" err="1"/>
              <a:t>i</a:t>
            </a:r>
            <a:r>
              <a:rPr lang="pl-PL" sz="4000"/>
              <a:t> II w roku szkolnym 2017/2018</a:t>
            </a:r>
          </a:p>
        </p:txBody>
      </p:sp>
      <p:sp>
        <p:nvSpPr>
          <p:cNvPr id="3" name="Podtytuł 2"/>
          <p:cNvSpPr>
            <a:spLocks noGrp="1"/>
          </p:cNvSpPr>
          <p:nvPr>
            <p:ph type="subTitle" idx="1"/>
          </p:nvPr>
        </p:nvSpPr>
        <p:spPr>
          <a:xfrm>
            <a:off x="4872012" y="4777380"/>
            <a:ext cx="5222326" cy="861420"/>
          </a:xfrm>
        </p:spPr>
        <p:txBody>
          <a:bodyPr>
            <a:normAutofit/>
          </a:bodyPr>
          <a:lstStyle/>
          <a:p>
            <a:r>
              <a:rPr lang="pl-PL"/>
              <a:t>II LICEUM OGÓLNOKSZTAŁCĄCE IM. ADAMA MICKIEWICZA W SŁUPSKU</a:t>
            </a:r>
          </a:p>
        </p:txBody>
      </p:sp>
    </p:spTree>
    <p:extLst>
      <p:ext uri="{BB962C8B-B14F-4D97-AF65-F5344CB8AC3E}">
        <p14:creationId xmlns:p14="http://schemas.microsoft.com/office/powerpoint/2010/main" val="39597353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C7E0030-E3AD-46E4-ACF2-739E9B92E19A}"/>
              </a:ext>
            </a:extLst>
          </p:cNvPr>
          <p:cNvSpPr>
            <a:spLocks noGrp="1"/>
          </p:cNvSpPr>
          <p:nvPr>
            <p:ph type="title"/>
          </p:nvPr>
        </p:nvSpPr>
        <p:spPr/>
        <p:txBody>
          <a:bodyPr/>
          <a:lstStyle/>
          <a:p>
            <a:r>
              <a:rPr lang="pl-PL"/>
              <a:t>CELE:</a:t>
            </a:r>
          </a:p>
        </p:txBody>
      </p:sp>
      <p:sp>
        <p:nvSpPr>
          <p:cNvPr id="3" name="Symbol zastępczy zawartości 2">
            <a:extLst>
              <a:ext uri="{FF2B5EF4-FFF2-40B4-BE49-F238E27FC236}">
                <a16:creationId xmlns:a16="http://schemas.microsoft.com/office/drawing/2014/main" id="{D904FE8B-20EE-40F6-B824-C098205C9A45}"/>
              </a:ext>
            </a:extLst>
          </p:cNvPr>
          <p:cNvSpPr>
            <a:spLocks noGrp="1"/>
          </p:cNvSpPr>
          <p:nvPr>
            <p:ph idx="1"/>
          </p:nvPr>
        </p:nvSpPr>
        <p:spPr/>
        <p:txBody>
          <a:bodyPr vert="horz" lIns="91440" tIns="45720" rIns="91440" bIns="45720" rtlCol="0" anchor="t">
            <a:normAutofit/>
          </a:bodyPr>
          <a:lstStyle/>
          <a:p>
            <a:r>
              <a:rPr lang="pl-PL"/>
              <a:t>ZBIÓRKA DLA NOCLEGOWNI IM. BRATA ALBERTA W SŁUPSKU</a:t>
            </a:r>
          </a:p>
          <a:p>
            <a:r>
              <a:rPr lang="pl-PL"/>
              <a:t>WSPARCIE SCHRONISKA DLA ZWIERZĄT W SŁUPSKU</a:t>
            </a:r>
          </a:p>
          <a:p>
            <a:endParaRPr lang="pl-PL"/>
          </a:p>
          <a:p>
            <a:r>
              <a:rPr lang="pl-PL"/>
              <a:t>Nasze logo: </a:t>
            </a:r>
          </a:p>
          <a:p>
            <a:endParaRPr lang="pl-PL"/>
          </a:p>
        </p:txBody>
      </p:sp>
      <p:pic>
        <p:nvPicPr>
          <p:cNvPr id="4" name="Obraz 4" descr="Obraz zawierający clipart&#10;&#10;Opis wygenerowany przy bardzo wysokim poziomie pewności">
            <a:extLst>
              <a:ext uri="{FF2B5EF4-FFF2-40B4-BE49-F238E27FC236}">
                <a16:creationId xmlns:a16="http://schemas.microsoft.com/office/drawing/2014/main" id="{81C75CCF-1C18-46F8-A2D6-85E075609371}"/>
              </a:ext>
            </a:extLst>
          </p:cNvPr>
          <p:cNvPicPr>
            <a:picLocks noChangeAspect="1"/>
          </p:cNvPicPr>
          <p:nvPr/>
        </p:nvPicPr>
        <p:blipFill>
          <a:blip r:embed="rId2"/>
          <a:stretch>
            <a:fillRect/>
          </a:stretch>
        </p:blipFill>
        <p:spPr>
          <a:xfrm>
            <a:off x="4458159" y="3953112"/>
            <a:ext cx="4230477" cy="1751896"/>
          </a:xfrm>
          <a:prstGeom prst="rect">
            <a:avLst/>
          </a:prstGeom>
        </p:spPr>
      </p:pic>
    </p:spTree>
    <p:extLst>
      <p:ext uri="{BB962C8B-B14F-4D97-AF65-F5344CB8AC3E}">
        <p14:creationId xmlns:p14="http://schemas.microsoft.com/office/powerpoint/2010/main" val="36748228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29C4BAFA-DB7E-4193-9C14-E4FCCECF5D07}"/>
              </a:ext>
            </a:extLst>
          </p:cNvPr>
          <p:cNvSpPr>
            <a:spLocks noGrp="1"/>
          </p:cNvSpPr>
          <p:nvPr>
            <p:ph type="title"/>
          </p:nvPr>
        </p:nvSpPr>
        <p:spPr/>
        <p:txBody>
          <a:bodyPr/>
          <a:lstStyle/>
          <a:p>
            <a:r>
              <a:rPr lang="pl-PL"/>
              <a:t>EFEKTY:</a:t>
            </a:r>
          </a:p>
        </p:txBody>
      </p:sp>
      <p:sp>
        <p:nvSpPr>
          <p:cNvPr id="3" name="Symbol zastępczy zawartości 2">
            <a:extLst>
              <a:ext uri="{FF2B5EF4-FFF2-40B4-BE49-F238E27FC236}">
                <a16:creationId xmlns:a16="http://schemas.microsoft.com/office/drawing/2014/main" id="{9180BD6B-FE7B-4975-9DA0-01AB51F2D934}"/>
              </a:ext>
            </a:extLst>
          </p:cNvPr>
          <p:cNvSpPr>
            <a:spLocks noGrp="1"/>
          </p:cNvSpPr>
          <p:nvPr>
            <p:ph sz="half" idx="1"/>
          </p:nvPr>
        </p:nvSpPr>
        <p:spPr/>
        <p:txBody>
          <a:bodyPr vert="horz" lIns="91440" tIns="45720" rIns="91440" bIns="45720" rtlCol="0" anchor="t">
            <a:normAutofit/>
          </a:bodyPr>
          <a:lstStyle/>
          <a:p>
            <a:r>
              <a:rPr lang="pl-PL"/>
              <a:t>Kiermasz świąteczny: dochód z kiermaszu został wpłacony do kasy schroniska.</a:t>
            </a:r>
          </a:p>
        </p:txBody>
      </p:sp>
      <p:pic>
        <p:nvPicPr>
          <p:cNvPr id="5" name="Obraz 5" descr="Obraz zawierający wewnątrz, ściana, osoba, żywność&#10;&#10;Opis wygenerowany przy bardzo wysokim poziomie pewności">
            <a:extLst>
              <a:ext uri="{FF2B5EF4-FFF2-40B4-BE49-F238E27FC236}">
                <a16:creationId xmlns:a16="http://schemas.microsoft.com/office/drawing/2014/main" id="{D66380E5-355B-4895-AAA1-780DA735DB93}"/>
              </a:ext>
            </a:extLst>
          </p:cNvPr>
          <p:cNvPicPr>
            <a:picLocks noGrp="1" noChangeAspect="1"/>
          </p:cNvPicPr>
          <p:nvPr>
            <p:ph sz="half" idx="2"/>
          </p:nvPr>
        </p:nvPicPr>
        <p:blipFill>
          <a:blip r:embed="rId2"/>
          <a:stretch>
            <a:fillRect/>
          </a:stretch>
        </p:blipFill>
        <p:spPr>
          <a:xfrm>
            <a:off x="4057010" y="3703433"/>
            <a:ext cx="2890782" cy="2677444"/>
          </a:xfrm>
          <a:prstGeom prst="rect">
            <a:avLst/>
          </a:prstGeom>
        </p:spPr>
      </p:pic>
      <p:pic>
        <p:nvPicPr>
          <p:cNvPr id="7" name="Obraz 7" descr="Obraz zawierający tekst&#10;&#10;Opis wygenerowany przy bardzo wysokim poziomie pewności">
            <a:extLst>
              <a:ext uri="{FF2B5EF4-FFF2-40B4-BE49-F238E27FC236}">
                <a16:creationId xmlns:a16="http://schemas.microsoft.com/office/drawing/2014/main" id="{9852E52A-877A-420B-B2E1-C5F89249D64E}"/>
              </a:ext>
            </a:extLst>
          </p:cNvPr>
          <p:cNvPicPr>
            <a:picLocks noChangeAspect="1"/>
          </p:cNvPicPr>
          <p:nvPr/>
        </p:nvPicPr>
        <p:blipFill>
          <a:blip r:embed="rId3"/>
          <a:stretch>
            <a:fillRect/>
          </a:stretch>
        </p:blipFill>
        <p:spPr>
          <a:xfrm>
            <a:off x="7239916" y="1776126"/>
            <a:ext cx="4377367" cy="2470303"/>
          </a:xfrm>
          <a:prstGeom prst="rect">
            <a:avLst/>
          </a:prstGeom>
        </p:spPr>
      </p:pic>
      <p:pic>
        <p:nvPicPr>
          <p:cNvPr id="9" name="Obraz 9" descr="Obraz zawierający osoba, podłoże, wewnątrz, ściana&#10;&#10;Opis wygenerowany przy bardzo wysokim poziomie pewności">
            <a:extLst>
              <a:ext uri="{FF2B5EF4-FFF2-40B4-BE49-F238E27FC236}">
                <a16:creationId xmlns:a16="http://schemas.microsoft.com/office/drawing/2014/main" id="{8B043940-36D5-4526-A705-AE2668045FCD}"/>
              </a:ext>
            </a:extLst>
          </p:cNvPr>
          <p:cNvPicPr>
            <a:picLocks noChangeAspect="1"/>
          </p:cNvPicPr>
          <p:nvPr/>
        </p:nvPicPr>
        <p:blipFill>
          <a:blip r:embed="rId4"/>
          <a:stretch>
            <a:fillRect/>
          </a:stretch>
        </p:blipFill>
        <p:spPr>
          <a:xfrm>
            <a:off x="850135" y="3065185"/>
            <a:ext cx="2743200" cy="2986087"/>
          </a:xfrm>
          <a:prstGeom prst="rect">
            <a:avLst/>
          </a:prstGeom>
        </p:spPr>
      </p:pic>
    </p:spTree>
    <p:extLst>
      <p:ext uri="{BB962C8B-B14F-4D97-AF65-F5344CB8AC3E}">
        <p14:creationId xmlns:p14="http://schemas.microsoft.com/office/powerpoint/2010/main" val="1070737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6B48196C-67A7-47C6-987F-9E8DEFE51F5E}"/>
              </a:ext>
            </a:extLst>
          </p:cNvPr>
          <p:cNvSpPr>
            <a:spLocks noGrp="1"/>
          </p:cNvSpPr>
          <p:nvPr>
            <p:ph sz="half" idx="1"/>
          </p:nvPr>
        </p:nvSpPr>
        <p:spPr>
          <a:xfrm>
            <a:off x="1103312" y="1133322"/>
            <a:ext cx="4396339" cy="5123016"/>
          </a:xfrm>
        </p:spPr>
        <p:txBody>
          <a:bodyPr vert="horz" lIns="91440" tIns="45720" rIns="91440" bIns="45720" rtlCol="0" anchor="t">
            <a:normAutofit/>
          </a:bodyPr>
          <a:lstStyle/>
          <a:p>
            <a:r>
              <a:rPr lang="pl-PL"/>
              <a:t>Udana zbiórka odzieży i artykułów przemysłowych:</a:t>
            </a:r>
          </a:p>
          <a:p>
            <a:endParaRPr lang="pl-PL"/>
          </a:p>
        </p:txBody>
      </p:sp>
      <p:pic>
        <p:nvPicPr>
          <p:cNvPr id="5" name="Obraz 5" descr="Obraz zawierający wewnątrz, podłoże, ściana, torba&#10;&#10;Opis wygenerowany przy bardzo wysokim poziomie pewności">
            <a:extLst>
              <a:ext uri="{FF2B5EF4-FFF2-40B4-BE49-F238E27FC236}">
                <a16:creationId xmlns:a16="http://schemas.microsoft.com/office/drawing/2014/main" id="{A7945FEB-A823-4FE6-BF65-16020A7C05DD}"/>
              </a:ext>
            </a:extLst>
          </p:cNvPr>
          <p:cNvPicPr>
            <a:picLocks noGrp="1" noChangeAspect="1"/>
          </p:cNvPicPr>
          <p:nvPr>
            <p:ph sz="half" idx="2"/>
          </p:nvPr>
        </p:nvPicPr>
        <p:blipFill>
          <a:blip r:embed="rId2"/>
          <a:stretch>
            <a:fillRect/>
          </a:stretch>
        </p:blipFill>
        <p:spPr>
          <a:xfrm>
            <a:off x="4837716" y="2078847"/>
            <a:ext cx="2816645" cy="3796687"/>
          </a:xfrm>
          <a:prstGeom prst="rect">
            <a:avLst/>
          </a:prstGeom>
        </p:spPr>
      </p:pic>
      <p:pic>
        <p:nvPicPr>
          <p:cNvPr id="7" name="Obraz 7" descr="Obraz zawierający stół, wewnątrz, siedzi&#10;&#10;Opis wygenerowany przy bardzo wysokim poziomie pewności">
            <a:extLst>
              <a:ext uri="{FF2B5EF4-FFF2-40B4-BE49-F238E27FC236}">
                <a16:creationId xmlns:a16="http://schemas.microsoft.com/office/drawing/2014/main" id="{823E1F2C-9763-409E-A3AC-3C681C3208DA}"/>
              </a:ext>
            </a:extLst>
          </p:cNvPr>
          <p:cNvPicPr>
            <a:picLocks noChangeAspect="1"/>
          </p:cNvPicPr>
          <p:nvPr/>
        </p:nvPicPr>
        <p:blipFill>
          <a:blip r:embed="rId3"/>
          <a:stretch>
            <a:fillRect/>
          </a:stretch>
        </p:blipFill>
        <p:spPr>
          <a:xfrm>
            <a:off x="8171935" y="1328851"/>
            <a:ext cx="2733675" cy="3686175"/>
          </a:xfrm>
          <a:prstGeom prst="rect">
            <a:avLst/>
          </a:prstGeom>
        </p:spPr>
      </p:pic>
      <p:pic>
        <p:nvPicPr>
          <p:cNvPr id="9" name="Obraz 9" descr="Obraz zawierający osoba, wewnątrz, podłoże&#10;&#10;Opis wygenerowany przy bardzo wysokim poziomie pewności">
            <a:extLst>
              <a:ext uri="{FF2B5EF4-FFF2-40B4-BE49-F238E27FC236}">
                <a16:creationId xmlns:a16="http://schemas.microsoft.com/office/drawing/2014/main" id="{C404ACCD-FAD4-4E4C-967B-2BEAA71C6591}"/>
              </a:ext>
            </a:extLst>
          </p:cNvPr>
          <p:cNvPicPr>
            <a:picLocks noChangeAspect="1"/>
          </p:cNvPicPr>
          <p:nvPr/>
        </p:nvPicPr>
        <p:blipFill>
          <a:blip r:embed="rId4"/>
          <a:stretch>
            <a:fillRect/>
          </a:stretch>
        </p:blipFill>
        <p:spPr>
          <a:xfrm>
            <a:off x="409461" y="2948250"/>
            <a:ext cx="3854066" cy="2154991"/>
          </a:xfrm>
          <a:prstGeom prst="rect">
            <a:avLst/>
          </a:prstGeom>
        </p:spPr>
      </p:pic>
    </p:spTree>
    <p:extLst>
      <p:ext uri="{BB962C8B-B14F-4D97-AF65-F5344CB8AC3E}">
        <p14:creationId xmlns:p14="http://schemas.microsoft.com/office/powerpoint/2010/main" val="40896861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1E8AF19A-A626-4A2F-9E18-7D9AA3140EAA}"/>
              </a:ext>
            </a:extLst>
          </p:cNvPr>
          <p:cNvSpPr>
            <a:spLocks noGrp="1"/>
          </p:cNvSpPr>
          <p:nvPr>
            <p:ph type="title"/>
          </p:nvPr>
        </p:nvSpPr>
        <p:spPr/>
        <p:txBody>
          <a:bodyPr/>
          <a:lstStyle/>
          <a:p>
            <a:r>
              <a:rPr lang="pl-PL" sz="3200"/>
              <a:t>Kiermasz i zbiórka pieniędzy na rzecz schroniska dla zwierząt</a:t>
            </a:r>
          </a:p>
        </p:txBody>
      </p:sp>
      <p:pic>
        <p:nvPicPr>
          <p:cNvPr id="4" name="Obraz 4">
            <a:extLst>
              <a:ext uri="{FF2B5EF4-FFF2-40B4-BE49-F238E27FC236}">
                <a16:creationId xmlns:a16="http://schemas.microsoft.com/office/drawing/2014/main" id="{31F2CACD-EE43-4C10-9BDD-552252B57EA5}"/>
              </a:ext>
            </a:extLst>
          </p:cNvPr>
          <p:cNvPicPr>
            <a:picLocks noGrp="1" noChangeAspect="1"/>
          </p:cNvPicPr>
          <p:nvPr>
            <p:ph idx="1"/>
          </p:nvPr>
        </p:nvPicPr>
        <p:blipFill>
          <a:blip r:embed="rId2"/>
          <a:stretch>
            <a:fillRect/>
          </a:stretch>
        </p:blipFill>
        <p:spPr>
          <a:xfrm>
            <a:off x="889077" y="1701988"/>
            <a:ext cx="2443565" cy="2179848"/>
          </a:xfrm>
          <a:prstGeom prst="rect">
            <a:avLst/>
          </a:prstGeom>
        </p:spPr>
      </p:pic>
      <p:pic>
        <p:nvPicPr>
          <p:cNvPr id="6" name="Obraz 6" descr="Obraz zawierający osoba, wewnątrz, ściana, stół&#10;&#10;Opis wygenerowany przy bardzo wysokim poziomie pewności">
            <a:extLst>
              <a:ext uri="{FF2B5EF4-FFF2-40B4-BE49-F238E27FC236}">
                <a16:creationId xmlns:a16="http://schemas.microsoft.com/office/drawing/2014/main" id="{0712A4CC-3978-452C-AC46-552A0622997D}"/>
              </a:ext>
            </a:extLst>
          </p:cNvPr>
          <p:cNvPicPr>
            <a:picLocks noChangeAspect="1"/>
          </p:cNvPicPr>
          <p:nvPr/>
        </p:nvPicPr>
        <p:blipFill>
          <a:blip r:embed="rId3"/>
          <a:stretch>
            <a:fillRect/>
          </a:stretch>
        </p:blipFill>
        <p:spPr>
          <a:xfrm>
            <a:off x="3585990" y="3332079"/>
            <a:ext cx="3367489" cy="1883095"/>
          </a:xfrm>
          <a:prstGeom prst="rect">
            <a:avLst/>
          </a:prstGeom>
        </p:spPr>
      </p:pic>
      <p:pic>
        <p:nvPicPr>
          <p:cNvPr id="8" name="Obraz 8" descr="Obraz zawierający kubek, wewnątrz, stół, siedzi&#10;&#10;Opis wygenerowany przy bardzo wysokim poziomie pewności">
            <a:extLst>
              <a:ext uri="{FF2B5EF4-FFF2-40B4-BE49-F238E27FC236}">
                <a16:creationId xmlns:a16="http://schemas.microsoft.com/office/drawing/2014/main" id="{0AEDBA8C-2905-4525-AE5C-2E156131953C}"/>
              </a:ext>
            </a:extLst>
          </p:cNvPr>
          <p:cNvPicPr>
            <a:picLocks noChangeAspect="1"/>
          </p:cNvPicPr>
          <p:nvPr/>
        </p:nvPicPr>
        <p:blipFill>
          <a:blip r:embed="rId4"/>
          <a:stretch>
            <a:fillRect/>
          </a:stretch>
        </p:blipFill>
        <p:spPr>
          <a:xfrm>
            <a:off x="7628003" y="1151263"/>
            <a:ext cx="2113922" cy="4114800"/>
          </a:xfrm>
          <a:prstGeom prst="rect">
            <a:avLst/>
          </a:prstGeom>
        </p:spPr>
      </p:pic>
      <p:sp>
        <p:nvSpPr>
          <p:cNvPr id="10" name="pole tekstowe 9">
            <a:extLst>
              <a:ext uri="{FF2B5EF4-FFF2-40B4-BE49-F238E27FC236}">
                <a16:creationId xmlns:a16="http://schemas.microsoft.com/office/drawing/2014/main" id="{2B1F22ED-14E5-4BA7-9A2A-4C0C151EAB77}"/>
              </a:ext>
            </a:extLst>
          </p:cNvPr>
          <p:cNvSpPr txBox="1"/>
          <p:nvPr/>
        </p:nvSpPr>
        <p:spPr>
          <a:xfrm>
            <a:off x="1529507" y="5637881"/>
            <a:ext cx="3303224"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l-PL"/>
              <a:t>Uzbieraliśmy 200zł!</a:t>
            </a:r>
          </a:p>
        </p:txBody>
      </p:sp>
    </p:spTree>
    <p:extLst>
      <p:ext uri="{BB962C8B-B14F-4D97-AF65-F5344CB8AC3E}">
        <p14:creationId xmlns:p14="http://schemas.microsoft.com/office/powerpoint/2010/main" val="12572468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9D0689C-180B-4BE9-B2B6-153553F69EEA}"/>
              </a:ext>
            </a:extLst>
          </p:cNvPr>
          <p:cNvSpPr>
            <a:spLocks noGrp="1"/>
          </p:cNvSpPr>
          <p:nvPr>
            <p:ph type="title"/>
          </p:nvPr>
        </p:nvSpPr>
        <p:spPr>
          <a:xfrm>
            <a:off x="646111" y="764862"/>
            <a:ext cx="9404723" cy="1363807"/>
          </a:xfrm>
        </p:spPr>
        <p:txBody>
          <a:bodyPr/>
          <a:lstStyle/>
          <a:p>
            <a:pPr algn="ctr"/>
            <a:r>
              <a:rPr lang="pl-PL" sz="6000" dirty="0"/>
              <a:t>KLASA I D</a:t>
            </a:r>
          </a:p>
        </p:txBody>
      </p:sp>
      <p:sp>
        <p:nvSpPr>
          <p:cNvPr id="3" name="Symbol zastępczy zawartości 2">
            <a:extLst>
              <a:ext uri="{FF2B5EF4-FFF2-40B4-BE49-F238E27FC236}">
                <a16:creationId xmlns:a16="http://schemas.microsoft.com/office/drawing/2014/main" id="{818FE9B4-C9EC-403A-9FD8-97C1ED062FB7}"/>
              </a:ext>
            </a:extLst>
          </p:cNvPr>
          <p:cNvSpPr>
            <a:spLocks noGrp="1"/>
          </p:cNvSpPr>
          <p:nvPr>
            <p:ph idx="1"/>
          </p:nvPr>
        </p:nvSpPr>
        <p:spPr>
          <a:xfrm>
            <a:off x="1103312" y="2769014"/>
            <a:ext cx="10084950" cy="3084614"/>
          </a:xfrm>
        </p:spPr>
        <p:txBody>
          <a:bodyPr vert="horz" lIns="91440" tIns="45720" rIns="91440" bIns="45720" rtlCol="0" anchor="t">
            <a:normAutofit/>
          </a:bodyPr>
          <a:lstStyle/>
          <a:p>
            <a:r>
              <a:rPr lang="pl-PL" sz="4000" dirty="0">
                <a:solidFill>
                  <a:srgbClr val="C00000"/>
                </a:solidFill>
                <a:latin typeface="Century Gothic"/>
              </a:rPr>
              <a:t>POMAGAMY DZIECIOM ZE ŚWIETLICY ŚRODOWISKOWEJ NR 3 W SŁUPSKU</a:t>
            </a:r>
          </a:p>
          <a:p>
            <a:r>
              <a:rPr lang="pl-PL" sz="4000" dirty="0"/>
              <a:t>WYCHOWAWCA: DOROTA KŁOS</a:t>
            </a:r>
          </a:p>
        </p:txBody>
      </p:sp>
    </p:spTree>
    <p:extLst>
      <p:ext uri="{BB962C8B-B14F-4D97-AF65-F5344CB8AC3E}">
        <p14:creationId xmlns:p14="http://schemas.microsoft.com/office/powerpoint/2010/main" val="717734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31D5DED-C37E-4B50-BC84-EF73A399539D}"/>
              </a:ext>
            </a:extLst>
          </p:cNvPr>
          <p:cNvSpPr>
            <a:spLocks noGrp="1"/>
          </p:cNvSpPr>
          <p:nvPr>
            <p:ph type="title"/>
          </p:nvPr>
        </p:nvSpPr>
        <p:spPr/>
        <p:txBody>
          <a:bodyPr/>
          <a:lstStyle/>
          <a:p>
            <a:r>
              <a:rPr lang="pl-PL" dirty="0"/>
              <a:t>CELE:</a:t>
            </a:r>
          </a:p>
        </p:txBody>
      </p:sp>
      <p:sp>
        <p:nvSpPr>
          <p:cNvPr id="3" name="Symbol zastępczy zawartości 2">
            <a:extLst>
              <a:ext uri="{FF2B5EF4-FFF2-40B4-BE49-F238E27FC236}">
                <a16:creationId xmlns:a16="http://schemas.microsoft.com/office/drawing/2014/main" id="{92F36D27-D4C5-4600-98AC-820DD1008CF9}"/>
              </a:ext>
            </a:extLst>
          </p:cNvPr>
          <p:cNvSpPr>
            <a:spLocks noGrp="1"/>
          </p:cNvSpPr>
          <p:nvPr>
            <p:ph idx="1"/>
          </p:nvPr>
        </p:nvSpPr>
        <p:spPr>
          <a:xfrm>
            <a:off x="1038461" y="2523088"/>
            <a:ext cx="8946541" cy="3214609"/>
          </a:xfrm>
        </p:spPr>
        <p:txBody>
          <a:bodyPr vert="horz" lIns="91440" tIns="45720" rIns="91440" bIns="45720" rtlCol="0" anchor="t">
            <a:normAutofit/>
          </a:bodyPr>
          <a:lstStyle/>
          <a:p>
            <a:r>
              <a:rPr lang="pl-PL" dirty="0"/>
              <a:t>UWRAŻLIWIENIE MŁODZIEŻY NA PROBLEMY ŻYCIA CODZIENNEGO DZIECI / MŁODSZYCH KOLEŻANEK I KOLEGÓW</a:t>
            </a:r>
          </a:p>
          <a:p>
            <a:r>
              <a:rPr lang="pl-PL" dirty="0"/>
              <a:t>UŚWIADOMIENIE WARTOŚCI BEZINTERESOWNEJ POMOCY</a:t>
            </a:r>
          </a:p>
          <a:p>
            <a:r>
              <a:rPr lang="pl-PL" dirty="0"/>
              <a:t>UMIEJĘTNOŚĆ ROZPOZNANIA POTRZEB ŚRODOWISKA LOKALNEGO</a:t>
            </a:r>
          </a:p>
        </p:txBody>
      </p:sp>
    </p:spTree>
    <p:extLst>
      <p:ext uri="{BB962C8B-B14F-4D97-AF65-F5344CB8AC3E}">
        <p14:creationId xmlns:p14="http://schemas.microsoft.com/office/powerpoint/2010/main" val="30952179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B1FCE34-382E-4CE6-AE0C-00040477E989}"/>
              </a:ext>
            </a:extLst>
          </p:cNvPr>
          <p:cNvSpPr>
            <a:spLocks noGrp="1"/>
          </p:cNvSpPr>
          <p:nvPr>
            <p:ph type="title"/>
          </p:nvPr>
        </p:nvSpPr>
        <p:spPr/>
        <p:txBody>
          <a:bodyPr/>
          <a:lstStyle/>
          <a:p>
            <a:r>
              <a:rPr lang="pl-PL" dirty="0"/>
              <a:t>EFEKTY:</a:t>
            </a:r>
          </a:p>
        </p:txBody>
      </p:sp>
      <p:sp>
        <p:nvSpPr>
          <p:cNvPr id="3" name="Symbol zastępczy zawartości 2">
            <a:extLst>
              <a:ext uri="{FF2B5EF4-FFF2-40B4-BE49-F238E27FC236}">
                <a16:creationId xmlns:a16="http://schemas.microsoft.com/office/drawing/2014/main" id="{5D4A2EB7-815A-49CC-846E-8CC2398D9CB6}"/>
              </a:ext>
            </a:extLst>
          </p:cNvPr>
          <p:cNvSpPr>
            <a:spLocks noGrp="1"/>
          </p:cNvSpPr>
          <p:nvPr>
            <p:ph idx="1"/>
          </p:nvPr>
        </p:nvSpPr>
        <p:spPr/>
        <p:txBody>
          <a:bodyPr vert="horz" lIns="91440" tIns="45720" rIns="91440" bIns="45720" rtlCol="0" anchor="t">
            <a:normAutofit/>
          </a:bodyPr>
          <a:lstStyle/>
          <a:p>
            <a:r>
              <a:rPr lang="pl-PL" dirty="0"/>
              <a:t>Zbiórka materiałów piśmienniczych: zeszytów, kredek, bloków rysunkowych i technicznych, farb, plasteliny i innych praktycznych materiałów, wykorzystywanych przez dzieci / podopiecznych świetlicy</a:t>
            </a:r>
          </a:p>
          <a:p>
            <a:r>
              <a:rPr lang="pl-PL" dirty="0"/>
              <a:t>Przekazanie darów z okazji Dnia Dziecka</a:t>
            </a:r>
          </a:p>
          <a:p>
            <a:r>
              <a:rPr lang="pl-PL" dirty="0"/>
              <a:t>Poczucie sprawstwa i świadomość, że możemy wpływać na otoczenie i zmieniać je na lepsze</a:t>
            </a:r>
          </a:p>
          <a:p>
            <a:r>
              <a:rPr lang="pl-PL" dirty="0"/>
              <a:t>Poczucie samodzielności i odpowiedzialności za siebie</a:t>
            </a:r>
            <a:r>
              <a:rPr lang="en-US" dirty="0"/>
              <a:t> </a:t>
            </a:r>
            <a:r>
              <a:rPr lang="en-US" dirty="0" err="1"/>
              <a:t>i</a:t>
            </a:r>
            <a:r>
              <a:rPr lang="en-US" dirty="0"/>
              <a:t> </a:t>
            </a:r>
            <a:r>
              <a:rPr lang="en-US" dirty="0" err="1"/>
              <a:t>innych</a:t>
            </a:r>
          </a:p>
          <a:p>
            <a:r>
              <a:rPr lang="en-US" dirty="0" err="1"/>
              <a:t>Świadomość</a:t>
            </a:r>
            <a:r>
              <a:rPr lang="en-US" dirty="0"/>
              <a:t>, </a:t>
            </a:r>
            <a:r>
              <a:rPr lang="en-US" dirty="0" err="1"/>
              <a:t>że</a:t>
            </a:r>
            <a:r>
              <a:rPr lang="en-US" dirty="0"/>
              <a:t> </a:t>
            </a:r>
            <a:r>
              <a:rPr lang="en-US" dirty="0" err="1"/>
              <a:t>nawet</a:t>
            </a:r>
            <a:r>
              <a:rPr lang="en-US" dirty="0"/>
              <a:t> </a:t>
            </a:r>
            <a:r>
              <a:rPr lang="en-US" dirty="0" err="1"/>
              <a:t>małe</a:t>
            </a:r>
            <a:r>
              <a:rPr lang="en-US" dirty="0"/>
              <a:t> </a:t>
            </a:r>
            <a:r>
              <a:rPr lang="en-US" dirty="0" err="1"/>
              <a:t>sprawy</a:t>
            </a:r>
            <a:r>
              <a:rPr lang="en-US" dirty="0"/>
              <a:t> </a:t>
            </a:r>
            <a:r>
              <a:rPr lang="en-US" dirty="0" err="1"/>
              <a:t>mogą</a:t>
            </a:r>
            <a:r>
              <a:rPr lang="en-US" dirty="0"/>
              <a:t> </a:t>
            </a:r>
            <a:r>
              <a:rPr lang="en-US" dirty="0" err="1"/>
              <a:t>być</a:t>
            </a:r>
            <a:r>
              <a:rPr lang="en-US" dirty="0"/>
              <a:t> </a:t>
            </a:r>
            <a:r>
              <a:rPr lang="en-US" dirty="0" err="1"/>
              <a:t>ważne</a:t>
            </a:r>
          </a:p>
          <a:p>
            <a:pPr marL="0" indent="0">
              <a:buNone/>
            </a:pPr>
            <a:endParaRPr lang="en-US" dirty="0"/>
          </a:p>
        </p:txBody>
      </p:sp>
    </p:spTree>
    <p:extLst>
      <p:ext uri="{BB962C8B-B14F-4D97-AF65-F5344CB8AC3E}">
        <p14:creationId xmlns:p14="http://schemas.microsoft.com/office/powerpoint/2010/main" val="27540472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3AB19E7-34E8-494A-9D86-43F445D7AC11}"/>
              </a:ext>
            </a:extLst>
          </p:cNvPr>
          <p:cNvSpPr>
            <a:spLocks noGrp="1"/>
          </p:cNvSpPr>
          <p:nvPr>
            <p:ph type="title"/>
          </p:nvPr>
        </p:nvSpPr>
        <p:spPr>
          <a:xfrm>
            <a:off x="368206" y="452718"/>
            <a:ext cx="9996392" cy="1400530"/>
          </a:xfrm>
        </p:spPr>
        <p:txBody>
          <a:bodyPr/>
          <a:lstStyle/>
          <a:p>
            <a:r>
              <a:rPr lang="pl-PL" sz="3200" i="1" dirty="0"/>
              <a:t>"Wiele czyni, kto czyni, co może"</a:t>
            </a:r>
            <a:br>
              <a:rPr lang="pl-PL" sz="3200" i="1" dirty="0"/>
            </a:br>
            <a:r>
              <a:rPr lang="pl-PL" sz="3200" i="1" dirty="0"/>
              <a:t>                                  </a:t>
            </a:r>
            <a:r>
              <a:rPr lang="pl-PL" sz="3200" dirty="0"/>
              <a:t>Wincenty Ignacy </a:t>
            </a:r>
            <a:r>
              <a:rPr lang="pl-PL" sz="3200" dirty="0" err="1"/>
              <a:t>Marewicz</a:t>
            </a:r>
          </a:p>
        </p:txBody>
      </p:sp>
      <p:pic>
        <p:nvPicPr>
          <p:cNvPr id="8" name="Obraz 8" descr="Obraz zawierający stół, ściana, osoba, wewnątrz&#10;&#10;Opis wygenerowany przy bardzo wysokim poziomie pewności">
            <a:extLst>
              <a:ext uri="{FF2B5EF4-FFF2-40B4-BE49-F238E27FC236}">
                <a16:creationId xmlns:a16="http://schemas.microsoft.com/office/drawing/2014/main" id="{649FFEF2-A161-49AC-A809-4A9ED0E120DB}"/>
              </a:ext>
            </a:extLst>
          </p:cNvPr>
          <p:cNvPicPr>
            <a:picLocks noGrp="1" noChangeAspect="1"/>
          </p:cNvPicPr>
          <p:nvPr>
            <p:ph idx="1"/>
          </p:nvPr>
        </p:nvPicPr>
        <p:blipFill>
          <a:blip r:embed="rId2"/>
          <a:stretch>
            <a:fillRect/>
          </a:stretch>
        </p:blipFill>
        <p:spPr>
          <a:xfrm>
            <a:off x="2609360" y="1979961"/>
            <a:ext cx="6056038" cy="4544055"/>
          </a:xfrm>
          <a:prstGeom prst="rect">
            <a:avLst/>
          </a:prstGeom>
        </p:spPr>
      </p:pic>
    </p:spTree>
    <p:extLst>
      <p:ext uri="{BB962C8B-B14F-4D97-AF65-F5344CB8AC3E}">
        <p14:creationId xmlns:p14="http://schemas.microsoft.com/office/powerpoint/2010/main" val="41027336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9D0689C-180B-4BE9-B2B6-153553F69EEA}"/>
              </a:ext>
            </a:extLst>
          </p:cNvPr>
          <p:cNvSpPr>
            <a:spLocks noGrp="1"/>
          </p:cNvSpPr>
          <p:nvPr>
            <p:ph type="title"/>
          </p:nvPr>
        </p:nvSpPr>
        <p:spPr>
          <a:xfrm>
            <a:off x="646111" y="764862"/>
            <a:ext cx="9404723" cy="1363807"/>
          </a:xfrm>
        </p:spPr>
        <p:txBody>
          <a:bodyPr/>
          <a:lstStyle/>
          <a:p>
            <a:pPr algn="ctr"/>
            <a:r>
              <a:rPr lang="pl-PL" sz="6000"/>
              <a:t>KLASA II A</a:t>
            </a:r>
          </a:p>
        </p:txBody>
      </p:sp>
      <p:sp>
        <p:nvSpPr>
          <p:cNvPr id="3" name="Symbol zastępczy zawartości 2">
            <a:extLst>
              <a:ext uri="{FF2B5EF4-FFF2-40B4-BE49-F238E27FC236}">
                <a16:creationId xmlns:a16="http://schemas.microsoft.com/office/drawing/2014/main" id="{818FE9B4-C9EC-403A-9FD8-97C1ED062FB7}"/>
              </a:ext>
            </a:extLst>
          </p:cNvPr>
          <p:cNvSpPr>
            <a:spLocks noGrp="1"/>
          </p:cNvSpPr>
          <p:nvPr>
            <p:ph idx="1"/>
          </p:nvPr>
        </p:nvSpPr>
        <p:spPr>
          <a:xfrm>
            <a:off x="1103312" y="2769014"/>
            <a:ext cx="10084950" cy="3084614"/>
          </a:xfrm>
        </p:spPr>
        <p:txBody>
          <a:bodyPr vert="horz" lIns="91440" tIns="45720" rIns="91440" bIns="45720" rtlCol="0" anchor="t">
            <a:normAutofit/>
          </a:bodyPr>
          <a:lstStyle/>
          <a:p>
            <a:r>
              <a:rPr lang="pl-PL" sz="4000" dirty="0">
                <a:solidFill>
                  <a:srgbClr val="C00000"/>
                </a:solidFill>
                <a:latin typeface="Century Gothic"/>
                <a:ea typeface="Verdana"/>
                <a:cs typeface="Verdana"/>
              </a:rPr>
              <a:t>MIKOŁAJ W OŚRODKU WSPARCIA DZIENNEGO NR 3 W SŁUPSKU</a:t>
            </a:r>
            <a:endParaRPr lang="pl-PL" sz="4000" dirty="0">
              <a:solidFill>
                <a:srgbClr val="C00000"/>
              </a:solidFill>
              <a:latin typeface="Century Gothic"/>
            </a:endParaRPr>
          </a:p>
          <a:p>
            <a:r>
              <a:rPr lang="pl-PL" sz="4000" dirty="0"/>
              <a:t>WYCHOWAWCA: BOŻENA GAJDZIS</a:t>
            </a:r>
          </a:p>
        </p:txBody>
      </p:sp>
    </p:spTree>
    <p:extLst>
      <p:ext uri="{BB962C8B-B14F-4D97-AF65-F5344CB8AC3E}">
        <p14:creationId xmlns:p14="http://schemas.microsoft.com/office/powerpoint/2010/main" val="3311604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C7E0030-E3AD-46E4-ACF2-739E9B92E19A}"/>
              </a:ext>
            </a:extLst>
          </p:cNvPr>
          <p:cNvSpPr>
            <a:spLocks noGrp="1"/>
          </p:cNvSpPr>
          <p:nvPr>
            <p:ph type="title"/>
          </p:nvPr>
        </p:nvSpPr>
        <p:spPr>
          <a:xfrm>
            <a:off x="646111" y="948477"/>
            <a:ext cx="9404723" cy="904771"/>
          </a:xfrm>
        </p:spPr>
        <p:txBody>
          <a:bodyPr/>
          <a:lstStyle/>
          <a:p>
            <a:r>
              <a:rPr lang="pl-PL"/>
              <a:t>CELE:</a:t>
            </a:r>
          </a:p>
        </p:txBody>
      </p:sp>
      <p:sp>
        <p:nvSpPr>
          <p:cNvPr id="3" name="Symbol zastępczy zawartości 2">
            <a:extLst>
              <a:ext uri="{FF2B5EF4-FFF2-40B4-BE49-F238E27FC236}">
                <a16:creationId xmlns:a16="http://schemas.microsoft.com/office/drawing/2014/main" id="{D904FE8B-20EE-40F6-B824-C098205C9A45}"/>
              </a:ext>
            </a:extLst>
          </p:cNvPr>
          <p:cNvSpPr>
            <a:spLocks noGrp="1"/>
          </p:cNvSpPr>
          <p:nvPr>
            <p:ph idx="1"/>
          </p:nvPr>
        </p:nvSpPr>
        <p:spPr>
          <a:xfrm>
            <a:off x="1103312" y="2943448"/>
            <a:ext cx="8946541" cy="3304951"/>
          </a:xfrm>
        </p:spPr>
        <p:txBody>
          <a:bodyPr vert="horz" lIns="91440" tIns="45720" rIns="91440" bIns="45720" rtlCol="0" anchor="t">
            <a:normAutofit/>
          </a:bodyPr>
          <a:lstStyle/>
          <a:p>
            <a:endParaRPr lang="pl-PL"/>
          </a:p>
          <a:p>
            <a:r>
              <a:rPr lang="pl-PL"/>
              <a:t>ZORGANIZOWANIE KIERMASZU ŚWIATECZNEGO (LISTOPAD), KOLĘDOWANIE (GRUDZIEŃ)</a:t>
            </a:r>
          </a:p>
          <a:p>
            <a:r>
              <a:rPr lang="pl-PL"/>
              <a:t>PRZYGOTOWANIE PACZEK BOŻONARODZENIOWYCH DLA OŚRODKA WSPARCIA DZIENNEGO NR 3 W SŁUPSKU</a:t>
            </a:r>
          </a:p>
          <a:p>
            <a:endParaRPr lang="pl-PL"/>
          </a:p>
          <a:p>
            <a:endParaRPr lang="pl-PL"/>
          </a:p>
        </p:txBody>
      </p:sp>
    </p:spTree>
    <p:extLst>
      <p:ext uri="{BB962C8B-B14F-4D97-AF65-F5344CB8AC3E}">
        <p14:creationId xmlns:p14="http://schemas.microsoft.com/office/powerpoint/2010/main" val="1243051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9D0689C-180B-4BE9-B2B6-153553F69EEA}"/>
              </a:ext>
            </a:extLst>
          </p:cNvPr>
          <p:cNvSpPr>
            <a:spLocks noGrp="1"/>
          </p:cNvSpPr>
          <p:nvPr>
            <p:ph type="title"/>
          </p:nvPr>
        </p:nvSpPr>
        <p:spPr>
          <a:xfrm>
            <a:off x="646111" y="764862"/>
            <a:ext cx="9404723" cy="1363807"/>
          </a:xfrm>
        </p:spPr>
        <p:txBody>
          <a:bodyPr/>
          <a:lstStyle/>
          <a:p>
            <a:pPr algn="ctr"/>
            <a:r>
              <a:rPr lang="pl-PL" sz="6000"/>
              <a:t>KLASA I A</a:t>
            </a:r>
          </a:p>
        </p:txBody>
      </p:sp>
      <p:sp>
        <p:nvSpPr>
          <p:cNvPr id="3" name="Symbol zastępczy zawartości 2">
            <a:extLst>
              <a:ext uri="{FF2B5EF4-FFF2-40B4-BE49-F238E27FC236}">
                <a16:creationId xmlns:a16="http://schemas.microsoft.com/office/drawing/2014/main" id="{818FE9B4-C9EC-403A-9FD8-97C1ED062FB7}"/>
              </a:ext>
            </a:extLst>
          </p:cNvPr>
          <p:cNvSpPr>
            <a:spLocks noGrp="1"/>
          </p:cNvSpPr>
          <p:nvPr>
            <p:ph idx="1"/>
          </p:nvPr>
        </p:nvSpPr>
        <p:spPr>
          <a:xfrm>
            <a:off x="1103312" y="2769014"/>
            <a:ext cx="10084950" cy="3084614"/>
          </a:xfrm>
        </p:spPr>
        <p:txBody>
          <a:bodyPr vert="horz" lIns="91440" tIns="45720" rIns="91440" bIns="45720" rtlCol="0" anchor="t">
            <a:normAutofit/>
          </a:bodyPr>
          <a:lstStyle/>
          <a:p>
            <a:r>
              <a:rPr lang="pl-PL" sz="4000" dirty="0">
                <a:solidFill>
                  <a:srgbClr val="C00000"/>
                </a:solidFill>
              </a:rPr>
              <a:t>PACZKA DLA KOMBATANTA NA KRESACH</a:t>
            </a:r>
            <a:endParaRPr lang="pl-PL" sz="4000">
              <a:solidFill>
                <a:srgbClr val="C00000"/>
              </a:solidFill>
            </a:endParaRPr>
          </a:p>
          <a:p>
            <a:r>
              <a:rPr lang="pl-PL" sz="4000" dirty="0"/>
              <a:t>WYCHOWAWCA: SYLWIA MILCZAREK</a:t>
            </a:r>
          </a:p>
        </p:txBody>
      </p:sp>
    </p:spTree>
    <p:extLst>
      <p:ext uri="{BB962C8B-B14F-4D97-AF65-F5344CB8AC3E}">
        <p14:creationId xmlns:p14="http://schemas.microsoft.com/office/powerpoint/2010/main" val="696989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03E1E76-81DD-48DA-A6EE-4A29BFD80AEF}"/>
              </a:ext>
            </a:extLst>
          </p:cNvPr>
          <p:cNvSpPr>
            <a:spLocks noGrp="1"/>
          </p:cNvSpPr>
          <p:nvPr>
            <p:ph type="title"/>
          </p:nvPr>
        </p:nvSpPr>
        <p:spPr/>
        <p:txBody>
          <a:bodyPr/>
          <a:lstStyle/>
          <a:p>
            <a:r>
              <a:rPr lang="pl-PL"/>
              <a:t>EFEKTY:</a:t>
            </a:r>
          </a:p>
        </p:txBody>
      </p:sp>
      <p:sp>
        <p:nvSpPr>
          <p:cNvPr id="3" name="Symbol zastępczy zawartości 2">
            <a:extLst>
              <a:ext uri="{FF2B5EF4-FFF2-40B4-BE49-F238E27FC236}">
                <a16:creationId xmlns:a16="http://schemas.microsoft.com/office/drawing/2014/main" id="{88B59A17-D0AB-4292-8FED-706A871E12C8}"/>
              </a:ext>
            </a:extLst>
          </p:cNvPr>
          <p:cNvSpPr>
            <a:spLocks noGrp="1"/>
          </p:cNvSpPr>
          <p:nvPr>
            <p:ph idx="1"/>
          </p:nvPr>
        </p:nvSpPr>
        <p:spPr>
          <a:xfrm>
            <a:off x="646112" y="1111624"/>
            <a:ext cx="7001200" cy="5136775"/>
          </a:xfrm>
        </p:spPr>
        <p:txBody>
          <a:bodyPr vert="horz" lIns="91440" tIns="45720" rIns="91440" bIns="45720" rtlCol="0" anchor="t">
            <a:normAutofit/>
          </a:bodyPr>
          <a:lstStyle/>
          <a:p>
            <a:r>
              <a:rPr lang="pl-PL" dirty="0">
                <a:solidFill>
                  <a:srgbClr val="FFFFFF"/>
                </a:solidFill>
                <a:latin typeface="Century Gothic"/>
                <a:ea typeface="Verdana"/>
                <a:cs typeface="Verdana"/>
              </a:rPr>
              <a:t>Klasa II a LO jak co roku przygotowywała paczki bożonarodzeniowe dla Ośrodka Wsparcia Dziennego nr 3 w Słupsku. W tym celu w listopadzie zorganizowała kiermasz świąteczny, a w grudniu kolędowała, śpiewając wspólnie kolędy i piosenki świąteczne, aby zebrać środki na ten cel. Potem uczniowie uczestniczyli w spotkaniu opłatkowym u dzieci z wyżej wymienionej placówki.</a:t>
            </a:r>
            <a:r>
              <a:rPr lang="pl-PL" dirty="0">
                <a:solidFill>
                  <a:srgbClr val="0B333C"/>
                </a:solidFill>
                <a:latin typeface="Verdana"/>
                <a:ea typeface="Verdana"/>
                <a:cs typeface="Verdana"/>
              </a:rPr>
              <a:t> </a:t>
            </a:r>
            <a:endParaRPr lang="pl-PL" dirty="0"/>
          </a:p>
        </p:txBody>
      </p:sp>
      <p:pic>
        <p:nvPicPr>
          <p:cNvPr id="4" name="Obraz 4" descr="Obraz zawierający osoba, wewnątrz, stół, osoby&#10;&#10;Opis wygenerowany przy bardzo wysokim poziomie pewności">
            <a:extLst>
              <a:ext uri="{FF2B5EF4-FFF2-40B4-BE49-F238E27FC236}">
                <a16:creationId xmlns:a16="http://schemas.microsoft.com/office/drawing/2014/main" id="{0946DF6C-C3B8-4B37-B68C-6D368A925C2A}"/>
              </a:ext>
            </a:extLst>
          </p:cNvPr>
          <p:cNvPicPr>
            <a:picLocks noChangeAspect="1"/>
          </p:cNvPicPr>
          <p:nvPr/>
        </p:nvPicPr>
        <p:blipFill>
          <a:blip r:embed="rId2"/>
          <a:stretch>
            <a:fillRect/>
          </a:stretch>
        </p:blipFill>
        <p:spPr>
          <a:xfrm>
            <a:off x="8137260" y="1302799"/>
            <a:ext cx="2806048" cy="4996149"/>
          </a:xfrm>
          <a:prstGeom prst="rect">
            <a:avLst/>
          </a:prstGeom>
        </p:spPr>
      </p:pic>
      <p:pic>
        <p:nvPicPr>
          <p:cNvPr id="6" name="Obraz 6" descr="Obraz zawierający osoba, ściana, wewnątrz, mężczyzna&#10;&#10;Opis wygenerowany przy bardzo wysokim poziomie pewności">
            <a:extLst>
              <a:ext uri="{FF2B5EF4-FFF2-40B4-BE49-F238E27FC236}">
                <a16:creationId xmlns:a16="http://schemas.microsoft.com/office/drawing/2014/main" id="{528B879A-0090-435F-AAD9-070AA1726390}"/>
              </a:ext>
            </a:extLst>
          </p:cNvPr>
          <p:cNvPicPr>
            <a:picLocks noChangeAspect="1"/>
          </p:cNvPicPr>
          <p:nvPr/>
        </p:nvPicPr>
        <p:blipFill>
          <a:blip r:embed="rId3"/>
          <a:stretch>
            <a:fillRect/>
          </a:stretch>
        </p:blipFill>
        <p:spPr>
          <a:xfrm>
            <a:off x="2679906" y="3916340"/>
            <a:ext cx="4414091" cy="2478783"/>
          </a:xfrm>
          <a:prstGeom prst="rect">
            <a:avLst/>
          </a:prstGeom>
        </p:spPr>
      </p:pic>
    </p:spTree>
    <p:extLst>
      <p:ext uri="{BB962C8B-B14F-4D97-AF65-F5344CB8AC3E}">
        <p14:creationId xmlns:p14="http://schemas.microsoft.com/office/powerpoint/2010/main" val="22757736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88B59A17-D0AB-4292-8FED-706A871E12C8}"/>
              </a:ext>
            </a:extLst>
          </p:cNvPr>
          <p:cNvSpPr>
            <a:spLocks noGrp="1"/>
          </p:cNvSpPr>
          <p:nvPr>
            <p:ph idx="1"/>
          </p:nvPr>
        </p:nvSpPr>
        <p:spPr>
          <a:xfrm>
            <a:off x="870229" y="914400"/>
            <a:ext cx="8946541" cy="4195481"/>
          </a:xfrm>
        </p:spPr>
        <p:txBody>
          <a:bodyPr vert="horz" lIns="91440" tIns="45720" rIns="91440" bIns="45720" rtlCol="0" anchor="t">
            <a:normAutofit/>
          </a:bodyPr>
          <a:lstStyle/>
          <a:p>
            <a:r>
              <a:rPr lang="pl-PL"/>
              <a:t>Udział w spotkaniu opłatkowym:</a:t>
            </a:r>
          </a:p>
        </p:txBody>
      </p:sp>
      <p:pic>
        <p:nvPicPr>
          <p:cNvPr id="5" name="Obraz 6" descr="Obraz zawierający podłoże, wewnątrz, osoba, ściana&#10;&#10;Opis wygenerowany przy bardzo wysokim poziomie pewności">
            <a:extLst>
              <a:ext uri="{FF2B5EF4-FFF2-40B4-BE49-F238E27FC236}">
                <a16:creationId xmlns:a16="http://schemas.microsoft.com/office/drawing/2014/main" id="{DBA782BE-40B7-49C0-A392-1414CF62BCB7}"/>
              </a:ext>
            </a:extLst>
          </p:cNvPr>
          <p:cNvPicPr>
            <a:picLocks noChangeAspect="1"/>
          </p:cNvPicPr>
          <p:nvPr/>
        </p:nvPicPr>
        <p:blipFill>
          <a:blip r:embed="rId2"/>
          <a:stretch>
            <a:fillRect/>
          </a:stretch>
        </p:blipFill>
        <p:spPr>
          <a:xfrm>
            <a:off x="710110" y="2483376"/>
            <a:ext cx="5536002" cy="3117896"/>
          </a:xfrm>
          <a:prstGeom prst="rect">
            <a:avLst/>
          </a:prstGeom>
        </p:spPr>
      </p:pic>
      <p:sp>
        <p:nvSpPr>
          <p:cNvPr id="4" name="pole tekstowe 3">
            <a:extLst>
              <a:ext uri="{FF2B5EF4-FFF2-40B4-BE49-F238E27FC236}">
                <a16:creationId xmlns:a16="http://schemas.microsoft.com/office/drawing/2014/main" id="{A91D96D5-3481-4101-AE57-F360F881B3C1}"/>
              </a:ext>
            </a:extLst>
          </p:cNvPr>
          <p:cNvSpPr txBox="1"/>
          <p:nvPr/>
        </p:nvSpPr>
        <p:spPr>
          <a:xfrm>
            <a:off x="7377953" y="4150755"/>
            <a:ext cx="2743200" cy="138499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l-PL" sz="1400">
                <a:solidFill>
                  <a:srgbClr val="FFFFFF"/>
                </a:solidFill>
                <a:latin typeface="Century Gothic"/>
                <a:ea typeface="Verdana"/>
                <a:cs typeface="Verdana"/>
              </a:rPr>
              <a:t>Do pracy przy tym projekcie dołączyli również uczniowie innych klas. Wiktoria Kuśmierczyk i Anna Dąbrowska z II b oraz Piotr </a:t>
            </a:r>
            <a:r>
              <a:rPr lang="pl-PL" sz="1400" err="1">
                <a:solidFill>
                  <a:srgbClr val="FFFFFF"/>
                </a:solidFill>
                <a:latin typeface="Century Gothic"/>
                <a:ea typeface="Verdana"/>
                <a:cs typeface="Verdana"/>
              </a:rPr>
              <a:t>Kneblewski</a:t>
            </a:r>
            <a:r>
              <a:rPr lang="pl-PL" sz="1400">
                <a:solidFill>
                  <a:srgbClr val="FFFFFF"/>
                </a:solidFill>
                <a:latin typeface="Century Gothic"/>
                <a:ea typeface="Verdana"/>
                <a:cs typeface="Verdana"/>
              </a:rPr>
              <a:t> z klasy II c LO</a:t>
            </a:r>
            <a:endParaRPr lang="pl-PL" sz="1400">
              <a:solidFill>
                <a:srgbClr val="FFFFFF"/>
              </a:solidFill>
              <a:latin typeface="Century Gothic"/>
            </a:endParaRPr>
          </a:p>
        </p:txBody>
      </p:sp>
      <p:pic>
        <p:nvPicPr>
          <p:cNvPr id="6" name="Obraz 6" descr="Obraz zawierający wewnątrz, ściana, osoba, dziecko&#10;&#10;Opis wygenerowany przy bardzo wysokim poziomie pewności">
            <a:extLst>
              <a:ext uri="{FF2B5EF4-FFF2-40B4-BE49-F238E27FC236}">
                <a16:creationId xmlns:a16="http://schemas.microsoft.com/office/drawing/2014/main" id="{B8C755C5-18F9-4977-9F19-498C5E4FFFC3}"/>
              </a:ext>
            </a:extLst>
          </p:cNvPr>
          <p:cNvPicPr>
            <a:picLocks noChangeAspect="1"/>
          </p:cNvPicPr>
          <p:nvPr/>
        </p:nvPicPr>
        <p:blipFill>
          <a:blip r:embed="rId3"/>
          <a:stretch>
            <a:fillRect/>
          </a:stretch>
        </p:blipFill>
        <p:spPr>
          <a:xfrm>
            <a:off x="6681942" y="1039564"/>
            <a:ext cx="3463619" cy="1902632"/>
          </a:xfrm>
          <a:prstGeom prst="rect">
            <a:avLst/>
          </a:prstGeom>
        </p:spPr>
      </p:pic>
    </p:spTree>
    <p:extLst>
      <p:ext uri="{BB962C8B-B14F-4D97-AF65-F5344CB8AC3E}">
        <p14:creationId xmlns:p14="http://schemas.microsoft.com/office/powerpoint/2010/main" val="15741454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9D0689C-180B-4BE9-B2B6-153553F69EEA}"/>
              </a:ext>
            </a:extLst>
          </p:cNvPr>
          <p:cNvSpPr>
            <a:spLocks noGrp="1"/>
          </p:cNvSpPr>
          <p:nvPr>
            <p:ph type="title"/>
          </p:nvPr>
        </p:nvSpPr>
        <p:spPr>
          <a:xfrm>
            <a:off x="646111" y="764862"/>
            <a:ext cx="9404723" cy="1363807"/>
          </a:xfrm>
        </p:spPr>
        <p:txBody>
          <a:bodyPr/>
          <a:lstStyle/>
          <a:p>
            <a:pPr algn="ctr"/>
            <a:r>
              <a:rPr lang="pl-PL" sz="6000"/>
              <a:t>KLASA II B</a:t>
            </a:r>
          </a:p>
        </p:txBody>
      </p:sp>
      <p:sp>
        <p:nvSpPr>
          <p:cNvPr id="3" name="Symbol zastępczy zawartości 2">
            <a:extLst>
              <a:ext uri="{FF2B5EF4-FFF2-40B4-BE49-F238E27FC236}">
                <a16:creationId xmlns:a16="http://schemas.microsoft.com/office/drawing/2014/main" id="{818FE9B4-C9EC-403A-9FD8-97C1ED062FB7}"/>
              </a:ext>
            </a:extLst>
          </p:cNvPr>
          <p:cNvSpPr>
            <a:spLocks noGrp="1"/>
          </p:cNvSpPr>
          <p:nvPr>
            <p:ph idx="1"/>
          </p:nvPr>
        </p:nvSpPr>
        <p:spPr>
          <a:xfrm>
            <a:off x="649354" y="2793333"/>
            <a:ext cx="10409205" cy="3084614"/>
          </a:xfrm>
        </p:spPr>
        <p:txBody>
          <a:bodyPr vert="horz" lIns="91440" tIns="45720" rIns="91440" bIns="45720" rtlCol="0" anchor="t">
            <a:normAutofit/>
          </a:bodyPr>
          <a:lstStyle/>
          <a:p>
            <a:r>
              <a:rPr lang="pl-PL" sz="4000" dirty="0">
                <a:solidFill>
                  <a:srgbClr val="C00000"/>
                </a:solidFill>
                <a:latin typeface="Century Gothic"/>
                <a:ea typeface="Verdana"/>
                <a:cs typeface="Verdana"/>
              </a:rPr>
              <a:t>POMAGAMY</a:t>
            </a:r>
            <a:r>
              <a:rPr lang="pl-PL" sz="4000" dirty="0">
                <a:solidFill>
                  <a:srgbClr val="C00000"/>
                </a:solidFill>
                <a:latin typeface="Century Gothic"/>
              </a:rPr>
              <a:t> I WSPIERAMY POTRZEBUJĄCYCH</a:t>
            </a:r>
          </a:p>
          <a:p>
            <a:r>
              <a:rPr lang="pl-PL" sz="4000" dirty="0"/>
              <a:t>WYCHOWAWCA: KRZYSZTOF BŁAŻEJÓW</a:t>
            </a:r>
          </a:p>
        </p:txBody>
      </p:sp>
    </p:spTree>
    <p:extLst>
      <p:ext uri="{BB962C8B-B14F-4D97-AF65-F5344CB8AC3E}">
        <p14:creationId xmlns:p14="http://schemas.microsoft.com/office/powerpoint/2010/main" val="5551409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D222994-4E6D-497B-B0B8-CF593A7C3662}"/>
              </a:ext>
            </a:extLst>
          </p:cNvPr>
          <p:cNvSpPr>
            <a:spLocks noGrp="1"/>
          </p:cNvSpPr>
          <p:nvPr>
            <p:ph type="title"/>
          </p:nvPr>
        </p:nvSpPr>
        <p:spPr/>
        <p:txBody>
          <a:bodyPr/>
          <a:lstStyle/>
          <a:p>
            <a:r>
              <a:rPr lang="pl-PL"/>
              <a:t>CELE I EFEKTY:</a:t>
            </a:r>
          </a:p>
        </p:txBody>
      </p:sp>
      <p:sp>
        <p:nvSpPr>
          <p:cNvPr id="3" name="Symbol zastępczy zawartości 2">
            <a:extLst>
              <a:ext uri="{FF2B5EF4-FFF2-40B4-BE49-F238E27FC236}">
                <a16:creationId xmlns:a16="http://schemas.microsoft.com/office/drawing/2014/main" id="{F22D2AC6-2031-467B-933E-CD663E4D6438}"/>
              </a:ext>
            </a:extLst>
          </p:cNvPr>
          <p:cNvSpPr>
            <a:spLocks noGrp="1"/>
          </p:cNvSpPr>
          <p:nvPr>
            <p:ph idx="1"/>
          </p:nvPr>
        </p:nvSpPr>
        <p:spPr>
          <a:xfrm>
            <a:off x="1103312" y="2377173"/>
            <a:ext cx="8946541" cy="3871226"/>
          </a:xfrm>
        </p:spPr>
        <p:txBody>
          <a:bodyPr vert="horz" lIns="91440" tIns="45720" rIns="91440" bIns="45720" rtlCol="0" anchor="t">
            <a:normAutofit/>
          </a:bodyPr>
          <a:lstStyle/>
          <a:p>
            <a:r>
              <a:rPr lang="pl-PL"/>
              <a:t>UDZIAŁ W ZBIÓRKACH ŻYWNOŚCI ZORGANIZOWANEGO PRZEZ BANK ŻYWNOSCI W SŁUPSKU</a:t>
            </a:r>
          </a:p>
          <a:p>
            <a:r>
              <a:rPr lang="pl-PL"/>
              <a:t>UDZIAŁ W AKCJI "CZERWONE KAPTURKI" - ODWIEDZINY U SENIORÓW Z DZIENNEGO DOMU POMOCY SPOŁECZNEJ "BEZPIECZNA PRZYSTAŃ"</a:t>
            </a:r>
          </a:p>
          <a:p>
            <a:r>
              <a:rPr lang="pl-PL"/>
              <a:t>UDZIELANIE KOREPETYCJI Z JĘZYKA NIEMIECKIEGO UCZNIOM KLASY DRUGIEJ GIMNAZJUM</a:t>
            </a:r>
          </a:p>
        </p:txBody>
      </p:sp>
    </p:spTree>
    <p:extLst>
      <p:ext uri="{BB962C8B-B14F-4D97-AF65-F5344CB8AC3E}">
        <p14:creationId xmlns:p14="http://schemas.microsoft.com/office/powerpoint/2010/main" val="21708996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9D0689C-180B-4BE9-B2B6-153553F69EEA}"/>
              </a:ext>
            </a:extLst>
          </p:cNvPr>
          <p:cNvSpPr>
            <a:spLocks noGrp="1"/>
          </p:cNvSpPr>
          <p:nvPr>
            <p:ph type="title"/>
          </p:nvPr>
        </p:nvSpPr>
        <p:spPr>
          <a:xfrm>
            <a:off x="646111" y="764862"/>
            <a:ext cx="9404723" cy="1363807"/>
          </a:xfrm>
        </p:spPr>
        <p:txBody>
          <a:bodyPr/>
          <a:lstStyle/>
          <a:p>
            <a:pPr algn="ctr"/>
            <a:r>
              <a:rPr lang="pl-PL" sz="6000"/>
              <a:t>KLASA II C</a:t>
            </a:r>
          </a:p>
        </p:txBody>
      </p:sp>
      <p:sp>
        <p:nvSpPr>
          <p:cNvPr id="3" name="Symbol zastępczy zawartości 2">
            <a:extLst>
              <a:ext uri="{FF2B5EF4-FFF2-40B4-BE49-F238E27FC236}">
                <a16:creationId xmlns:a16="http://schemas.microsoft.com/office/drawing/2014/main" id="{818FE9B4-C9EC-403A-9FD8-97C1ED062FB7}"/>
              </a:ext>
            </a:extLst>
          </p:cNvPr>
          <p:cNvSpPr>
            <a:spLocks noGrp="1"/>
          </p:cNvSpPr>
          <p:nvPr>
            <p:ph idx="1"/>
          </p:nvPr>
        </p:nvSpPr>
        <p:spPr>
          <a:xfrm>
            <a:off x="649354" y="2793333"/>
            <a:ext cx="10409205" cy="3084614"/>
          </a:xfrm>
        </p:spPr>
        <p:txBody>
          <a:bodyPr vert="horz" lIns="91440" tIns="45720" rIns="91440" bIns="45720" rtlCol="0" anchor="t">
            <a:normAutofit/>
          </a:bodyPr>
          <a:lstStyle/>
          <a:p>
            <a:r>
              <a:rPr lang="pl-PL" sz="4000" dirty="0">
                <a:solidFill>
                  <a:srgbClr val="C00000"/>
                </a:solidFill>
                <a:latin typeface="Century Gothic"/>
              </a:rPr>
              <a:t>WSPÓŁPRACA Z PRZEDSZKOLEM MIEJSKIM NR 25 W SŁUPSKU</a:t>
            </a:r>
          </a:p>
          <a:p>
            <a:r>
              <a:rPr lang="pl-PL" sz="4000" dirty="0"/>
              <a:t>WYCHOWAWCA: MAŁGORZATA SZWAJKOWSKA</a:t>
            </a:r>
          </a:p>
        </p:txBody>
      </p:sp>
    </p:spTree>
    <p:extLst>
      <p:ext uri="{BB962C8B-B14F-4D97-AF65-F5344CB8AC3E}">
        <p14:creationId xmlns:p14="http://schemas.microsoft.com/office/powerpoint/2010/main" val="12565198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F367E03-D934-4F60-AF60-CE1FCFBE0CA3}"/>
              </a:ext>
            </a:extLst>
          </p:cNvPr>
          <p:cNvSpPr>
            <a:spLocks noGrp="1"/>
          </p:cNvSpPr>
          <p:nvPr>
            <p:ph type="title"/>
          </p:nvPr>
        </p:nvSpPr>
        <p:spPr/>
        <p:txBody>
          <a:bodyPr/>
          <a:lstStyle/>
          <a:p>
            <a:r>
              <a:rPr lang="pl-PL"/>
              <a:t>CELE:</a:t>
            </a:r>
          </a:p>
        </p:txBody>
      </p:sp>
      <p:sp>
        <p:nvSpPr>
          <p:cNvPr id="3" name="Symbol zastępczy zawartości 2">
            <a:extLst>
              <a:ext uri="{FF2B5EF4-FFF2-40B4-BE49-F238E27FC236}">
                <a16:creationId xmlns:a16="http://schemas.microsoft.com/office/drawing/2014/main" id="{DDB66B70-45C0-4EDF-BA73-51BB4A5EBBE7}"/>
              </a:ext>
            </a:extLst>
          </p:cNvPr>
          <p:cNvSpPr>
            <a:spLocks noGrp="1"/>
          </p:cNvSpPr>
          <p:nvPr>
            <p:ph idx="1"/>
          </p:nvPr>
        </p:nvSpPr>
        <p:spPr>
          <a:xfrm>
            <a:off x="1103312" y="2741960"/>
            <a:ext cx="8946541" cy="3506439"/>
          </a:xfrm>
        </p:spPr>
        <p:txBody>
          <a:bodyPr vert="horz" lIns="91440" tIns="45720" rIns="91440" bIns="45720" rtlCol="0" anchor="t">
            <a:normAutofit/>
          </a:bodyPr>
          <a:lstStyle/>
          <a:p>
            <a:r>
              <a:rPr lang="pl-PL"/>
              <a:t>POWOC W ORGANIZACJI IMPREZ I UROCZYSTOŚCI PRZEDSZKOLNYCH</a:t>
            </a:r>
          </a:p>
          <a:p>
            <a:r>
              <a:rPr lang="pl-PL"/>
              <a:t>ROZWIJANIE U MŁODZIEŻY POSTAW SPOŁECZNO-OBYWATELSKICH</a:t>
            </a:r>
          </a:p>
          <a:p>
            <a:r>
              <a:rPr lang="pl-PL"/>
              <a:t>ROZWIJANIE UMIEJĘTNOŚCI PRACY Z DZIEĆMI, POSTAW OPIEKUŃCZYCH, ODPOWIEDZIALNOŚCI</a:t>
            </a:r>
          </a:p>
          <a:p>
            <a:endParaRPr lang="pl-PL"/>
          </a:p>
        </p:txBody>
      </p:sp>
    </p:spTree>
    <p:extLst>
      <p:ext uri="{BB962C8B-B14F-4D97-AF65-F5344CB8AC3E}">
        <p14:creationId xmlns:p14="http://schemas.microsoft.com/office/powerpoint/2010/main" val="3018489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2000"/>
                <a:hueMod val="108000"/>
                <a:satMod val="164000"/>
                <a:lumMod val="69000"/>
              </a:schemeClr>
              <a:schemeClr val="bg2">
                <a:tint val="96000"/>
                <a:hueMod val="90000"/>
                <a:satMod val="130000"/>
                <a:lumMod val="134000"/>
              </a:schemeClr>
            </a:duotone>
            <a:extLst/>
          </a:blip>
          <a:stretch/>
        </a:blipFill>
        <a:effectLst/>
      </p:bgPr>
    </p:bg>
    <p:spTree>
      <p:nvGrpSpPr>
        <p:cNvPr id="1" name=""/>
        <p:cNvGrpSpPr/>
        <p:nvPr/>
      </p:nvGrpSpPr>
      <p:grpSpPr>
        <a:xfrm>
          <a:off x="0" y="0"/>
          <a:ext cx="0" cy="0"/>
          <a:chOff x="0" y="0"/>
          <a:chExt cx="0" cy="0"/>
        </a:xfrm>
      </p:grpSpPr>
      <p:pic>
        <p:nvPicPr>
          <p:cNvPr id="4" name="Obraz 4" descr="Obraz zawierający wewnątrz, dziecko, osoba, podłoże&#10;&#10;Opis wygenerowany przy bardzo wysokim poziomie pewności">
            <a:extLst>
              <a:ext uri="{FF2B5EF4-FFF2-40B4-BE49-F238E27FC236}">
                <a16:creationId xmlns:a16="http://schemas.microsoft.com/office/drawing/2014/main" id="{EE48BD7A-6D43-47E6-981C-CE09A4D24245}"/>
              </a:ext>
            </a:extLst>
          </p:cNvPr>
          <p:cNvPicPr>
            <a:picLocks noChangeAspect="1"/>
          </p:cNvPicPr>
          <p:nvPr/>
        </p:nvPicPr>
        <p:blipFill rotWithShape="1">
          <a:blip r:embed="rId3"/>
          <a:srcRect l="2020"/>
          <a:stretch/>
        </p:blipFill>
        <p:spPr>
          <a:xfrm>
            <a:off x="646112" y="2052917"/>
            <a:ext cx="2670808" cy="2044400"/>
          </a:xfrm>
          <a:prstGeom prst="rect">
            <a:avLst/>
          </a:prstGeom>
          <a:effectLst>
            <a:outerShdw blurRad="50800" dist="38100" dir="5400000" algn="t" rotWithShape="0">
              <a:prstClr val="black">
                <a:alpha val="43000"/>
              </a:prstClr>
            </a:outerShdw>
          </a:effectLst>
        </p:spPr>
      </p:pic>
      <p:pic>
        <p:nvPicPr>
          <p:cNvPr id="8" name="Obraz 8" descr="Obraz zawierający wewnątrz, osoba, ściana, sypialnia&#10;&#10;Opis wygenerowany przy bardzo wysokim poziomie pewności">
            <a:extLst>
              <a:ext uri="{FF2B5EF4-FFF2-40B4-BE49-F238E27FC236}">
                <a16:creationId xmlns:a16="http://schemas.microsoft.com/office/drawing/2014/main" id="{F1A48518-B6A7-4020-A790-5E4A9C6F02E0}"/>
              </a:ext>
            </a:extLst>
          </p:cNvPr>
          <p:cNvPicPr>
            <a:picLocks noChangeAspect="1"/>
          </p:cNvPicPr>
          <p:nvPr/>
        </p:nvPicPr>
        <p:blipFill rotWithShape="1">
          <a:blip r:embed="rId4"/>
          <a:srcRect l="2164" r="1" b="1"/>
          <a:stretch/>
        </p:blipFill>
        <p:spPr>
          <a:xfrm>
            <a:off x="646112" y="4203998"/>
            <a:ext cx="2670808" cy="2044400"/>
          </a:xfrm>
          <a:prstGeom prst="rect">
            <a:avLst/>
          </a:prstGeom>
          <a:effectLst>
            <a:outerShdw blurRad="50800" dist="38100" dir="5400000" algn="t" rotWithShape="0">
              <a:prstClr val="black">
                <a:alpha val="43000"/>
              </a:prstClr>
            </a:outerShdw>
          </a:effectLst>
        </p:spPr>
      </p:pic>
      <p:pic>
        <p:nvPicPr>
          <p:cNvPr id="6" name="Obraz 6" descr="Obraz zawierający osoba, wewnątrz, dziecko&#10;&#10;Opis wygenerowany przy bardzo wysokim poziomie pewności">
            <a:extLst>
              <a:ext uri="{FF2B5EF4-FFF2-40B4-BE49-F238E27FC236}">
                <a16:creationId xmlns:a16="http://schemas.microsoft.com/office/drawing/2014/main" id="{32C83D79-B6DC-4E2C-99EB-BF4CDC82EF70}"/>
              </a:ext>
            </a:extLst>
          </p:cNvPr>
          <p:cNvPicPr>
            <a:picLocks noChangeAspect="1"/>
          </p:cNvPicPr>
          <p:nvPr/>
        </p:nvPicPr>
        <p:blipFill rotWithShape="1">
          <a:blip r:embed="rId5"/>
          <a:srcRect l="39180" r="13043"/>
          <a:stretch/>
        </p:blipFill>
        <p:spPr>
          <a:xfrm>
            <a:off x="3423601" y="2052917"/>
            <a:ext cx="3199542" cy="4187376"/>
          </a:xfrm>
          <a:prstGeom prst="rect">
            <a:avLst/>
          </a:prstGeom>
          <a:effectLst>
            <a:outerShdw blurRad="50800" dist="38100" dir="5400000" algn="t" rotWithShape="0">
              <a:prstClr val="black">
                <a:alpha val="43000"/>
              </a:prstClr>
            </a:outerShdw>
          </a:effectLst>
        </p:spPr>
      </p:pic>
      <p:sp>
        <p:nvSpPr>
          <p:cNvPr id="2" name="Tytuł 1">
            <a:extLst>
              <a:ext uri="{FF2B5EF4-FFF2-40B4-BE49-F238E27FC236}">
                <a16:creationId xmlns:a16="http://schemas.microsoft.com/office/drawing/2014/main" id="{07128656-71E8-49FE-903D-4C95B8B4B017}"/>
              </a:ext>
            </a:extLst>
          </p:cNvPr>
          <p:cNvSpPr>
            <a:spLocks noGrp="1"/>
          </p:cNvSpPr>
          <p:nvPr>
            <p:ph type="title"/>
          </p:nvPr>
        </p:nvSpPr>
        <p:spPr>
          <a:xfrm>
            <a:off x="646111" y="452718"/>
            <a:ext cx="9404723" cy="1400530"/>
          </a:xfrm>
        </p:spPr>
        <p:txBody>
          <a:bodyPr>
            <a:normAutofit/>
          </a:bodyPr>
          <a:lstStyle/>
          <a:p>
            <a:r>
              <a:rPr lang="pl-PL"/>
              <a:t>EFEKTY:</a:t>
            </a:r>
          </a:p>
        </p:txBody>
      </p:sp>
      <p:sp>
        <p:nvSpPr>
          <p:cNvPr id="3" name="Symbol zastępczy zawartości 2">
            <a:extLst>
              <a:ext uri="{FF2B5EF4-FFF2-40B4-BE49-F238E27FC236}">
                <a16:creationId xmlns:a16="http://schemas.microsoft.com/office/drawing/2014/main" id="{173A959D-259F-4944-B6F8-119A08E4777E}"/>
              </a:ext>
            </a:extLst>
          </p:cNvPr>
          <p:cNvSpPr>
            <a:spLocks noGrp="1"/>
          </p:cNvSpPr>
          <p:nvPr>
            <p:ph idx="1"/>
          </p:nvPr>
        </p:nvSpPr>
        <p:spPr>
          <a:xfrm>
            <a:off x="6743635" y="2052918"/>
            <a:ext cx="3306218" cy="4195481"/>
          </a:xfrm>
        </p:spPr>
        <p:txBody>
          <a:bodyPr vert="horz" lIns="91440" tIns="45720" rIns="91440" bIns="45720" rtlCol="0">
            <a:normAutofit/>
          </a:bodyPr>
          <a:lstStyle/>
          <a:p>
            <a:pPr>
              <a:lnSpc>
                <a:spcPct val="90000"/>
              </a:lnSpc>
            </a:pPr>
            <a:r>
              <a:rPr lang="pl-PL" sz="1700"/>
              <a:t>"Dzień Przedszkolaka": W Kubusiu Puchatku ten ważny dzień spędziliśmy na sportowo. W każdej sali zorganizowane zostały stanowiska sportowe. Dzieci brały udział w sześciu konkurencjach. Były tory przeszkód, tunele, slalom, rzuty do celu, zabawy z piłką i balonem. Było też słodkie ,,co nieco” po wspólnej zabawie</a:t>
            </a:r>
          </a:p>
        </p:txBody>
      </p:sp>
    </p:spTree>
    <p:extLst>
      <p:ext uri="{BB962C8B-B14F-4D97-AF65-F5344CB8AC3E}">
        <p14:creationId xmlns:p14="http://schemas.microsoft.com/office/powerpoint/2010/main" val="28164702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2000"/>
                <a:hueMod val="108000"/>
                <a:satMod val="164000"/>
                <a:lumMod val="69000"/>
              </a:schemeClr>
              <a:schemeClr val="bg2">
                <a:tint val="96000"/>
                <a:hueMod val="90000"/>
                <a:satMod val="130000"/>
                <a:lumMod val="134000"/>
              </a:schemeClr>
            </a:duotone>
            <a:extLst/>
          </a:blip>
          <a:stretch/>
        </a:blipFill>
        <a:effectLst/>
      </p:bgPr>
    </p:bg>
    <p:spTree>
      <p:nvGrpSpPr>
        <p:cNvPr id="1" name=""/>
        <p:cNvGrpSpPr/>
        <p:nvPr/>
      </p:nvGrpSpPr>
      <p:grpSpPr>
        <a:xfrm>
          <a:off x="0" y="0"/>
          <a:ext cx="0" cy="0"/>
          <a:chOff x="0" y="0"/>
          <a:chExt cx="0" cy="0"/>
        </a:xfrm>
      </p:grpSpPr>
      <p:pic>
        <p:nvPicPr>
          <p:cNvPr id="6" name="Obraz 6" descr="Obraz zawierający osoba, wewnątrz, okno, dziecko&#10;&#10;Opis wygenerowany przy bardzo wysokim poziomie pewności">
            <a:extLst>
              <a:ext uri="{FF2B5EF4-FFF2-40B4-BE49-F238E27FC236}">
                <a16:creationId xmlns:a16="http://schemas.microsoft.com/office/drawing/2014/main" id="{67A75163-595A-4B9B-BB2F-DD1416674EF2}"/>
              </a:ext>
            </a:extLst>
          </p:cNvPr>
          <p:cNvPicPr>
            <a:picLocks noChangeAspect="1"/>
          </p:cNvPicPr>
          <p:nvPr/>
        </p:nvPicPr>
        <p:blipFill rotWithShape="1">
          <a:blip r:embed="rId3"/>
          <a:srcRect r="2473" b="2"/>
          <a:stretch/>
        </p:blipFill>
        <p:spPr>
          <a:xfrm>
            <a:off x="646112" y="2052917"/>
            <a:ext cx="2670808" cy="2044400"/>
          </a:xfrm>
          <a:prstGeom prst="rect">
            <a:avLst/>
          </a:prstGeom>
          <a:effectLst>
            <a:outerShdw blurRad="50800" dist="38100" dir="5400000" algn="t" rotWithShape="0">
              <a:prstClr val="black">
                <a:alpha val="43000"/>
              </a:prstClr>
            </a:outerShdw>
          </a:effectLst>
        </p:spPr>
      </p:pic>
      <p:pic>
        <p:nvPicPr>
          <p:cNvPr id="8" name="Obraz 8" descr="Obraz zawierający osoba, dziecko, stół, wewnątrz&#10;&#10;Opis wygenerowany przy bardzo wysokim poziomie pewności">
            <a:extLst>
              <a:ext uri="{FF2B5EF4-FFF2-40B4-BE49-F238E27FC236}">
                <a16:creationId xmlns:a16="http://schemas.microsoft.com/office/drawing/2014/main" id="{99EB7A7E-57B4-4005-B053-401C48AB9E52}"/>
              </a:ext>
            </a:extLst>
          </p:cNvPr>
          <p:cNvPicPr>
            <a:picLocks noChangeAspect="1"/>
          </p:cNvPicPr>
          <p:nvPr/>
        </p:nvPicPr>
        <p:blipFill rotWithShape="1">
          <a:blip r:embed="rId4"/>
          <a:srcRect r="3958" b="-1"/>
          <a:stretch/>
        </p:blipFill>
        <p:spPr>
          <a:xfrm>
            <a:off x="646112" y="4203998"/>
            <a:ext cx="2670808" cy="2044400"/>
          </a:xfrm>
          <a:prstGeom prst="rect">
            <a:avLst/>
          </a:prstGeom>
          <a:effectLst>
            <a:outerShdw blurRad="50800" dist="38100" dir="5400000" algn="t" rotWithShape="0">
              <a:prstClr val="black">
                <a:alpha val="43000"/>
              </a:prstClr>
            </a:outerShdw>
          </a:effectLst>
        </p:spPr>
      </p:pic>
      <p:pic>
        <p:nvPicPr>
          <p:cNvPr id="4" name="Obraz 4" descr="Obraz zawierający osoba, wewnątrz, dziecko, młode&#10;&#10;Opis wygenerowany przy bardzo wysokim poziomie pewności">
            <a:extLst>
              <a:ext uri="{FF2B5EF4-FFF2-40B4-BE49-F238E27FC236}">
                <a16:creationId xmlns:a16="http://schemas.microsoft.com/office/drawing/2014/main" id="{7B79D8A1-9E97-42FD-A57F-2E2569F9F0FD}"/>
              </a:ext>
            </a:extLst>
          </p:cNvPr>
          <p:cNvPicPr>
            <a:picLocks noChangeAspect="1"/>
          </p:cNvPicPr>
          <p:nvPr/>
        </p:nvPicPr>
        <p:blipFill rotWithShape="1">
          <a:blip r:embed="rId5"/>
          <a:srcRect l="34013" r="16985" b="1"/>
          <a:stretch/>
        </p:blipFill>
        <p:spPr>
          <a:xfrm>
            <a:off x="3423601" y="2052917"/>
            <a:ext cx="3175223" cy="4187376"/>
          </a:xfrm>
          <a:prstGeom prst="rect">
            <a:avLst/>
          </a:prstGeom>
          <a:effectLst>
            <a:outerShdw blurRad="50800" dist="38100" dir="5400000" algn="t" rotWithShape="0">
              <a:prstClr val="black">
                <a:alpha val="43000"/>
              </a:prstClr>
            </a:outerShdw>
          </a:effectLst>
        </p:spPr>
      </p:pic>
      <p:sp>
        <p:nvSpPr>
          <p:cNvPr id="3" name="Symbol zastępczy zawartości 2">
            <a:extLst>
              <a:ext uri="{FF2B5EF4-FFF2-40B4-BE49-F238E27FC236}">
                <a16:creationId xmlns:a16="http://schemas.microsoft.com/office/drawing/2014/main" id="{D29DFBFC-45E2-427C-A90A-3D0CFB50416C}"/>
              </a:ext>
            </a:extLst>
          </p:cNvPr>
          <p:cNvSpPr>
            <a:spLocks noGrp="1"/>
          </p:cNvSpPr>
          <p:nvPr>
            <p:ph idx="1"/>
          </p:nvPr>
        </p:nvSpPr>
        <p:spPr>
          <a:xfrm>
            <a:off x="6743635" y="2052918"/>
            <a:ext cx="3306218" cy="4195481"/>
          </a:xfrm>
        </p:spPr>
        <p:txBody>
          <a:bodyPr vert="horz" lIns="91440" tIns="45720" rIns="91440" bIns="45720" rtlCol="0">
            <a:normAutofit/>
          </a:bodyPr>
          <a:lstStyle/>
          <a:p>
            <a:pPr>
              <a:lnSpc>
                <a:spcPct val="90000"/>
              </a:lnSpc>
            </a:pPr>
            <a:r>
              <a:rPr lang="pl-PL"/>
              <a:t>"Dzień nawlekania korali": dzień nawlekania korali był świetną okazją dla maluchów aby usprawnić umiejętności manualne a dla wolontariuszy chwilą wspomnień z przedszkola. To był koralikowy dzień, pełen emocji i uśmiechów.  </a:t>
            </a:r>
          </a:p>
        </p:txBody>
      </p:sp>
    </p:spTree>
    <p:extLst>
      <p:ext uri="{BB962C8B-B14F-4D97-AF65-F5344CB8AC3E}">
        <p14:creationId xmlns:p14="http://schemas.microsoft.com/office/powerpoint/2010/main" val="4727949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a:extLst>
              <a:ext uri="{FF2B5EF4-FFF2-40B4-BE49-F238E27FC236}">
                <a16:creationId xmlns:a16="http://schemas.microsoft.com/office/drawing/2014/main" id="{58D16DA4-1298-4797-98A8-A805FD235DAF}"/>
              </a:ext>
            </a:extLst>
          </p:cNvPr>
          <p:cNvSpPr>
            <a:spLocks noGrp="1"/>
          </p:cNvSpPr>
          <p:nvPr>
            <p:ph idx="1"/>
          </p:nvPr>
        </p:nvSpPr>
        <p:spPr>
          <a:xfrm>
            <a:off x="1103312" y="1055833"/>
            <a:ext cx="9416711" cy="5192566"/>
          </a:xfrm>
        </p:spPr>
        <p:txBody>
          <a:bodyPr vert="horz" lIns="91440" tIns="45720" rIns="91440" bIns="45720" rtlCol="0" anchor="t">
            <a:normAutofit/>
          </a:bodyPr>
          <a:lstStyle/>
          <a:p>
            <a:r>
              <a:rPr lang="pl-PL"/>
              <a:t>Wyjazd do Ustki:  Na plaży sprawdzaliśmy siłę i kierunek wiatru, właściwości piasku suchego i mokrego, puszczaliśmy bańki i zbieraliśmy muszelki. Po zajęciach badawczych przyszedł czas na wspaniałą zabawę. Pogoda dopisała, nad morzem było pięknie. </a:t>
            </a:r>
          </a:p>
        </p:txBody>
      </p:sp>
      <p:pic>
        <p:nvPicPr>
          <p:cNvPr id="4" name="Obraz 4" descr="Obraz zawierający drzewo, osoba, zewnętrzne, niebo&#10;&#10;Opis wygenerowany przy bardzo wysokim poziomie pewności">
            <a:extLst>
              <a:ext uri="{FF2B5EF4-FFF2-40B4-BE49-F238E27FC236}">
                <a16:creationId xmlns:a16="http://schemas.microsoft.com/office/drawing/2014/main" id="{54ED4B07-92A2-40C3-BE9D-6445A4A06E76}"/>
              </a:ext>
            </a:extLst>
          </p:cNvPr>
          <p:cNvPicPr>
            <a:picLocks noChangeAspect="1"/>
          </p:cNvPicPr>
          <p:nvPr/>
        </p:nvPicPr>
        <p:blipFill>
          <a:blip r:embed="rId2"/>
          <a:stretch>
            <a:fillRect/>
          </a:stretch>
        </p:blipFill>
        <p:spPr>
          <a:xfrm>
            <a:off x="4173266" y="4002224"/>
            <a:ext cx="3010507" cy="2258235"/>
          </a:xfrm>
          <a:prstGeom prst="rect">
            <a:avLst/>
          </a:prstGeom>
        </p:spPr>
      </p:pic>
      <p:pic>
        <p:nvPicPr>
          <p:cNvPr id="6" name="Obraz 6" descr="Obraz zawierający zewnętrzne, podłoże, plaża, osoba&#10;&#10;Opis wygenerowany przy bardzo wysokim poziomie pewności">
            <a:extLst>
              <a:ext uri="{FF2B5EF4-FFF2-40B4-BE49-F238E27FC236}">
                <a16:creationId xmlns:a16="http://schemas.microsoft.com/office/drawing/2014/main" id="{64A0D8CA-C415-45E7-876A-4E5A5C4F55CD}"/>
              </a:ext>
            </a:extLst>
          </p:cNvPr>
          <p:cNvPicPr>
            <a:picLocks noChangeAspect="1"/>
          </p:cNvPicPr>
          <p:nvPr/>
        </p:nvPicPr>
        <p:blipFill>
          <a:blip r:embed="rId3"/>
          <a:stretch>
            <a:fillRect/>
          </a:stretch>
        </p:blipFill>
        <p:spPr>
          <a:xfrm>
            <a:off x="789671" y="2527248"/>
            <a:ext cx="2987607" cy="2251547"/>
          </a:xfrm>
          <a:prstGeom prst="rect">
            <a:avLst/>
          </a:prstGeom>
        </p:spPr>
      </p:pic>
      <p:pic>
        <p:nvPicPr>
          <p:cNvPr id="8" name="Obraz 8" descr="Obraz zawierający podłoże, osoba, zewnętrzne, mały&#10;&#10;Opis wygenerowany przy bardzo wysokim poziomie pewności">
            <a:extLst>
              <a:ext uri="{FF2B5EF4-FFF2-40B4-BE49-F238E27FC236}">
                <a16:creationId xmlns:a16="http://schemas.microsoft.com/office/drawing/2014/main" id="{764346D4-CD49-480A-BACC-F5343D8F157A}"/>
              </a:ext>
            </a:extLst>
          </p:cNvPr>
          <p:cNvPicPr>
            <a:picLocks noChangeAspect="1"/>
          </p:cNvPicPr>
          <p:nvPr/>
        </p:nvPicPr>
        <p:blipFill>
          <a:blip r:embed="rId4"/>
          <a:stretch>
            <a:fillRect/>
          </a:stretch>
        </p:blipFill>
        <p:spPr>
          <a:xfrm>
            <a:off x="7698555" y="2471390"/>
            <a:ext cx="2692332" cy="3592951"/>
          </a:xfrm>
          <a:prstGeom prst="rect">
            <a:avLst/>
          </a:prstGeom>
        </p:spPr>
      </p:pic>
    </p:spTree>
    <p:extLst>
      <p:ext uri="{BB962C8B-B14F-4D97-AF65-F5344CB8AC3E}">
        <p14:creationId xmlns:p14="http://schemas.microsoft.com/office/powerpoint/2010/main" val="42662508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2000"/>
                <a:hueMod val="108000"/>
                <a:satMod val="164000"/>
                <a:lumMod val="69000"/>
              </a:schemeClr>
              <a:schemeClr val="bg2">
                <a:tint val="96000"/>
                <a:hueMod val="90000"/>
                <a:satMod val="130000"/>
                <a:lumMod val="134000"/>
              </a:schemeClr>
            </a:duotone>
            <a:extLst/>
          </a:blip>
          <a:stretch/>
        </a:blipFill>
        <a:effectLst/>
      </p:bgPr>
    </p:bg>
    <p:spTree>
      <p:nvGrpSpPr>
        <p:cNvPr id="1" name=""/>
        <p:cNvGrpSpPr/>
        <p:nvPr/>
      </p:nvGrpSpPr>
      <p:grpSpPr>
        <a:xfrm>
          <a:off x="0" y="0"/>
          <a:ext cx="0" cy="0"/>
          <a:chOff x="0" y="0"/>
          <a:chExt cx="0" cy="0"/>
        </a:xfrm>
      </p:grpSpPr>
      <p:pic>
        <p:nvPicPr>
          <p:cNvPr id="6" name="Obraz 6" descr="Obraz zawierający trawa, zewnętrzne, osoba, drzewo&#10;&#10;Opis wygenerowany przy bardzo wysokim poziomie pewności">
            <a:extLst>
              <a:ext uri="{FF2B5EF4-FFF2-40B4-BE49-F238E27FC236}">
                <a16:creationId xmlns:a16="http://schemas.microsoft.com/office/drawing/2014/main" id="{5283ADE5-1E05-41FD-85D8-06ED6AA4E47A}"/>
              </a:ext>
            </a:extLst>
          </p:cNvPr>
          <p:cNvPicPr>
            <a:picLocks noChangeAspect="1"/>
          </p:cNvPicPr>
          <p:nvPr/>
        </p:nvPicPr>
        <p:blipFill rotWithShape="1">
          <a:blip r:embed="rId3"/>
          <a:srcRect l="2202" r="115" b="-3"/>
          <a:stretch/>
        </p:blipFill>
        <p:spPr>
          <a:xfrm>
            <a:off x="4176637" y="510986"/>
            <a:ext cx="2670810" cy="2044400"/>
          </a:xfrm>
          <a:prstGeom prst="rect">
            <a:avLst/>
          </a:prstGeom>
          <a:effectLst>
            <a:outerShdw blurRad="50800" dist="38100" dir="5400000" algn="t" rotWithShape="0">
              <a:prstClr val="black">
                <a:alpha val="43000"/>
              </a:prstClr>
            </a:outerShdw>
          </a:effectLst>
        </p:spPr>
      </p:pic>
      <p:pic>
        <p:nvPicPr>
          <p:cNvPr id="8" name="Obraz 8" descr="Obraz zawierający trawa, zewnętrzne, osoba, pies&#10;&#10;Opis wygenerowany przy bardzo wysokim poziomie pewności">
            <a:extLst>
              <a:ext uri="{FF2B5EF4-FFF2-40B4-BE49-F238E27FC236}">
                <a16:creationId xmlns:a16="http://schemas.microsoft.com/office/drawing/2014/main" id="{6D8BDB6D-BE55-44B2-82D8-994DB69A05AE}"/>
              </a:ext>
            </a:extLst>
          </p:cNvPr>
          <p:cNvPicPr>
            <a:picLocks noChangeAspect="1"/>
          </p:cNvPicPr>
          <p:nvPr/>
        </p:nvPicPr>
        <p:blipFill rotWithShape="1">
          <a:blip r:embed="rId4"/>
          <a:srcRect l="9843" r="2672" b="4"/>
          <a:stretch/>
        </p:blipFill>
        <p:spPr>
          <a:xfrm>
            <a:off x="4176637" y="2966869"/>
            <a:ext cx="2670810" cy="2044400"/>
          </a:xfrm>
          <a:prstGeom prst="rect">
            <a:avLst/>
          </a:prstGeom>
          <a:effectLst>
            <a:outerShdw blurRad="50800" dist="38100" dir="5400000" algn="t" rotWithShape="0">
              <a:prstClr val="black">
                <a:alpha val="43000"/>
              </a:prstClr>
            </a:outerShdw>
          </a:effectLst>
        </p:spPr>
      </p:pic>
      <p:sp>
        <p:nvSpPr>
          <p:cNvPr id="3" name="Symbol zastępczy zawartości 2">
            <a:extLst>
              <a:ext uri="{FF2B5EF4-FFF2-40B4-BE49-F238E27FC236}">
                <a16:creationId xmlns:a16="http://schemas.microsoft.com/office/drawing/2014/main" id="{0CFE9725-145E-444B-852D-48A215961CA1}"/>
              </a:ext>
            </a:extLst>
          </p:cNvPr>
          <p:cNvSpPr>
            <a:spLocks noGrp="1"/>
          </p:cNvSpPr>
          <p:nvPr>
            <p:ph idx="1"/>
          </p:nvPr>
        </p:nvSpPr>
        <p:spPr>
          <a:xfrm>
            <a:off x="7120869" y="654424"/>
            <a:ext cx="3081382" cy="4195481"/>
          </a:xfrm>
        </p:spPr>
        <p:txBody>
          <a:bodyPr vert="horz" lIns="91440" tIns="45720" rIns="91440" bIns="45720" rtlCol="0">
            <a:normAutofit/>
          </a:bodyPr>
          <a:lstStyle/>
          <a:p>
            <a:pPr>
              <a:lnSpc>
                <a:spcPct val="90000"/>
              </a:lnSpc>
            </a:pPr>
            <a:r>
              <a:rPr lang="pl-PL" sz="1700"/>
              <a:t>Festyn rodzinny z okazji Dnia Mamy i Taty: występy dzieci z poszczególnych grup i upominki wykonane własnoręcznie wzruszały rodziców i wywoływały uśmiech. Wśród atrakcji było malowanie twarzy, zawody sportowe z nagrodami, pokaz samochodów straży pożarnej, policji i motoru, zumba i wiele innych atrakcji</a:t>
            </a:r>
          </a:p>
        </p:txBody>
      </p:sp>
      <p:pic>
        <p:nvPicPr>
          <p:cNvPr id="12" name="Obraz 13" descr="Obraz zawierający osoba, zewnętrzne, drzewo, budynek&#10;&#10;Opis wygenerowany przy bardzo wysokim poziomie pewności">
            <a:extLst>
              <a:ext uri="{FF2B5EF4-FFF2-40B4-BE49-F238E27FC236}">
                <a16:creationId xmlns:a16="http://schemas.microsoft.com/office/drawing/2014/main" id="{E3376306-0686-420A-A8B4-B5CCB27A271A}"/>
              </a:ext>
            </a:extLst>
          </p:cNvPr>
          <p:cNvPicPr>
            <a:picLocks noChangeAspect="1"/>
          </p:cNvPicPr>
          <p:nvPr/>
        </p:nvPicPr>
        <p:blipFill>
          <a:blip r:embed="rId5"/>
          <a:stretch>
            <a:fillRect/>
          </a:stretch>
        </p:blipFill>
        <p:spPr>
          <a:xfrm>
            <a:off x="263856" y="511667"/>
            <a:ext cx="3690657" cy="2457450"/>
          </a:xfrm>
          <a:prstGeom prst="rect">
            <a:avLst/>
          </a:prstGeom>
        </p:spPr>
      </p:pic>
      <p:sp>
        <p:nvSpPr>
          <p:cNvPr id="2" name="pole tekstowe 1">
            <a:extLst>
              <a:ext uri="{FF2B5EF4-FFF2-40B4-BE49-F238E27FC236}">
                <a16:creationId xmlns:a16="http://schemas.microsoft.com/office/drawing/2014/main" id="{097F9A17-002C-4C47-8D09-626846AF30AF}"/>
              </a:ext>
            </a:extLst>
          </p:cNvPr>
          <p:cNvSpPr txBox="1"/>
          <p:nvPr/>
        </p:nvSpPr>
        <p:spPr>
          <a:xfrm>
            <a:off x="735104" y="3617258"/>
            <a:ext cx="2743200" cy="203132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l-PL" i="1" dirty="0"/>
              <a:t>"Człowiek jest wielki nie przez to, co posiada, lecz przez to, kim jest; nie przez to, co ma, lecz przez to, czym dzieli się z innymi"</a:t>
            </a:r>
            <a:endParaRPr lang="en-US" dirty="0"/>
          </a:p>
          <a:p>
            <a:pPr algn="ctr"/>
            <a:r>
              <a:rPr lang="pl-PL" b="1" i="1" dirty="0"/>
              <a:t>Jan Paweł II</a:t>
            </a:r>
          </a:p>
        </p:txBody>
      </p:sp>
    </p:spTree>
    <p:extLst>
      <p:ext uri="{BB962C8B-B14F-4D97-AF65-F5344CB8AC3E}">
        <p14:creationId xmlns:p14="http://schemas.microsoft.com/office/powerpoint/2010/main" val="33518305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CB00C1CD-20A3-4A95-AC64-9AAED2B4E4E3}"/>
              </a:ext>
            </a:extLst>
          </p:cNvPr>
          <p:cNvSpPr>
            <a:spLocks noGrp="1"/>
          </p:cNvSpPr>
          <p:nvPr>
            <p:ph type="title"/>
          </p:nvPr>
        </p:nvSpPr>
        <p:spPr>
          <a:xfrm>
            <a:off x="1154954" y="1447800"/>
            <a:ext cx="3401064" cy="685801"/>
          </a:xfrm>
        </p:spPr>
        <p:txBody>
          <a:bodyPr/>
          <a:lstStyle/>
          <a:p>
            <a:r>
              <a:rPr lang="pl-PL" sz="4000"/>
              <a:t>CELE:</a:t>
            </a:r>
          </a:p>
        </p:txBody>
      </p:sp>
      <p:sp>
        <p:nvSpPr>
          <p:cNvPr id="4" name="Symbol zastępczy tekstu 3">
            <a:extLst>
              <a:ext uri="{FF2B5EF4-FFF2-40B4-BE49-F238E27FC236}">
                <a16:creationId xmlns:a16="http://schemas.microsoft.com/office/drawing/2014/main" id="{7F55F5B6-9217-4137-BC8F-2FBEA3080FD0}"/>
              </a:ext>
            </a:extLst>
          </p:cNvPr>
          <p:cNvSpPr>
            <a:spLocks noGrp="1"/>
          </p:cNvSpPr>
          <p:nvPr>
            <p:ph type="body" sz="half" idx="2"/>
          </p:nvPr>
        </p:nvSpPr>
        <p:spPr>
          <a:xfrm>
            <a:off x="1154954" y="2321377"/>
            <a:ext cx="3401063" cy="3703502"/>
          </a:xfrm>
        </p:spPr>
        <p:txBody>
          <a:bodyPr vert="horz" lIns="91440" tIns="45720" rIns="91440" bIns="45720" rtlCol="0" anchor="t">
            <a:normAutofit/>
          </a:bodyPr>
          <a:lstStyle/>
          <a:p>
            <a:pPr marL="285750" indent="-285750">
              <a:buFont typeface="Arial" charset="2"/>
              <a:buChar char="•"/>
            </a:pPr>
            <a:r>
              <a:rPr lang="pl-PL" sz="1800"/>
              <a:t>edukacja, uwrażliwianie na drugiego człowieka oraz kształtowanie u młodzieży gotowość niesienia pomocy,</a:t>
            </a:r>
          </a:p>
          <a:p>
            <a:pPr marL="285750" indent="-285750">
              <a:buFont typeface="Arial" charset="2"/>
              <a:buChar char="•"/>
            </a:pPr>
            <a:r>
              <a:rPr lang="pl-PL" sz="1800"/>
              <a:t>rozwijanie umiejętności pracy w zespole oraz pokazanie jak niewielkim wysiłkiem można sprawić radość.</a:t>
            </a:r>
          </a:p>
          <a:p>
            <a:endParaRPr lang="pl-PL"/>
          </a:p>
        </p:txBody>
      </p:sp>
      <p:pic>
        <p:nvPicPr>
          <p:cNvPr id="9" name="Obraz 9">
            <a:extLst>
              <a:ext uri="{FF2B5EF4-FFF2-40B4-BE49-F238E27FC236}">
                <a16:creationId xmlns:a16="http://schemas.microsoft.com/office/drawing/2014/main" id="{E837A609-89E9-4C9A-93F3-B84EA5DE6A04}"/>
              </a:ext>
            </a:extLst>
          </p:cNvPr>
          <p:cNvPicPr>
            <a:picLocks noGrp="1" noChangeAspect="1"/>
          </p:cNvPicPr>
          <p:nvPr>
            <p:ph idx="1"/>
          </p:nvPr>
        </p:nvPicPr>
        <p:blipFill>
          <a:blip r:embed="rId2"/>
          <a:stretch>
            <a:fillRect/>
          </a:stretch>
        </p:blipFill>
        <p:spPr>
          <a:xfrm>
            <a:off x="5949102" y="1600200"/>
            <a:ext cx="2867025" cy="4267200"/>
          </a:xfrm>
          <a:prstGeom prst="rect">
            <a:avLst/>
          </a:prstGeom>
        </p:spPr>
      </p:pic>
    </p:spTree>
    <p:extLst>
      <p:ext uri="{BB962C8B-B14F-4D97-AF65-F5344CB8AC3E}">
        <p14:creationId xmlns:p14="http://schemas.microsoft.com/office/powerpoint/2010/main" val="10363229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9D0689C-180B-4BE9-B2B6-153553F69EEA}"/>
              </a:ext>
            </a:extLst>
          </p:cNvPr>
          <p:cNvSpPr>
            <a:spLocks noGrp="1"/>
          </p:cNvSpPr>
          <p:nvPr>
            <p:ph type="title"/>
          </p:nvPr>
        </p:nvSpPr>
        <p:spPr>
          <a:xfrm>
            <a:off x="646111" y="764862"/>
            <a:ext cx="9404723" cy="1363807"/>
          </a:xfrm>
        </p:spPr>
        <p:txBody>
          <a:bodyPr/>
          <a:lstStyle/>
          <a:p>
            <a:pPr algn="ctr"/>
            <a:r>
              <a:rPr lang="pl-PL" sz="6000"/>
              <a:t>KLASA II D</a:t>
            </a:r>
          </a:p>
        </p:txBody>
      </p:sp>
      <p:sp>
        <p:nvSpPr>
          <p:cNvPr id="3" name="Symbol zastępczy zawartości 2">
            <a:extLst>
              <a:ext uri="{FF2B5EF4-FFF2-40B4-BE49-F238E27FC236}">
                <a16:creationId xmlns:a16="http://schemas.microsoft.com/office/drawing/2014/main" id="{818FE9B4-C9EC-403A-9FD8-97C1ED062FB7}"/>
              </a:ext>
            </a:extLst>
          </p:cNvPr>
          <p:cNvSpPr>
            <a:spLocks noGrp="1"/>
          </p:cNvSpPr>
          <p:nvPr>
            <p:ph idx="1"/>
          </p:nvPr>
        </p:nvSpPr>
        <p:spPr>
          <a:xfrm>
            <a:off x="649354" y="2793333"/>
            <a:ext cx="10409205" cy="3084614"/>
          </a:xfrm>
        </p:spPr>
        <p:txBody>
          <a:bodyPr vert="horz" lIns="91440" tIns="45720" rIns="91440" bIns="45720" rtlCol="0" anchor="t">
            <a:normAutofit/>
          </a:bodyPr>
          <a:lstStyle/>
          <a:p>
            <a:r>
              <a:rPr lang="pl-PL" sz="4000" dirty="0">
                <a:solidFill>
                  <a:srgbClr val="C00000"/>
                </a:solidFill>
                <a:latin typeface="Century Gothic"/>
              </a:rPr>
              <a:t>KONKURS: </a:t>
            </a:r>
            <a:r>
              <a:rPr lang="pl-PL" sz="4000" dirty="0" err="1">
                <a:solidFill>
                  <a:srgbClr val="C00000"/>
                </a:solidFill>
                <a:latin typeface="Century Gothic"/>
              </a:rPr>
              <a:t>Track&amp;Field</a:t>
            </a:r>
          </a:p>
          <a:p>
            <a:r>
              <a:rPr lang="pl-PL" sz="4000" dirty="0"/>
              <a:t>WYCHOWAWCA: MARIA RZĄDKOWSKA</a:t>
            </a:r>
          </a:p>
        </p:txBody>
      </p:sp>
    </p:spTree>
    <p:extLst>
      <p:ext uri="{BB962C8B-B14F-4D97-AF65-F5344CB8AC3E}">
        <p14:creationId xmlns:p14="http://schemas.microsoft.com/office/powerpoint/2010/main" val="3132603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57FA74C-46D3-4247-AB49-697466B60CB6}"/>
              </a:ext>
            </a:extLst>
          </p:cNvPr>
          <p:cNvSpPr>
            <a:spLocks noGrp="1"/>
          </p:cNvSpPr>
          <p:nvPr>
            <p:ph type="title"/>
          </p:nvPr>
        </p:nvSpPr>
        <p:spPr/>
        <p:txBody>
          <a:bodyPr/>
          <a:lstStyle/>
          <a:p>
            <a:r>
              <a:rPr lang="pl-PL"/>
              <a:t>CELE:</a:t>
            </a:r>
          </a:p>
        </p:txBody>
      </p:sp>
      <p:sp>
        <p:nvSpPr>
          <p:cNvPr id="3" name="Symbol zastępczy zawartości 2">
            <a:extLst>
              <a:ext uri="{FF2B5EF4-FFF2-40B4-BE49-F238E27FC236}">
                <a16:creationId xmlns:a16="http://schemas.microsoft.com/office/drawing/2014/main" id="{B79DB686-D0D1-4B60-878B-3721ACCB4D84}"/>
              </a:ext>
            </a:extLst>
          </p:cNvPr>
          <p:cNvSpPr>
            <a:spLocks noGrp="1"/>
          </p:cNvSpPr>
          <p:nvPr>
            <p:ph idx="1"/>
          </p:nvPr>
        </p:nvSpPr>
        <p:spPr>
          <a:xfrm>
            <a:off x="1103312" y="2514981"/>
            <a:ext cx="8946541" cy="3733418"/>
          </a:xfrm>
        </p:spPr>
        <p:txBody>
          <a:bodyPr vert="horz" lIns="91440" tIns="45720" rIns="91440" bIns="45720" rtlCol="0" anchor="t">
            <a:normAutofit/>
          </a:bodyPr>
          <a:lstStyle/>
          <a:p>
            <a:r>
              <a:rPr lang="pl-PL"/>
              <a:t>WYMIANA DOŚWIADCZEŃ LINGWISTYCZNYCH WŚRÓD MŁODZIEŻY</a:t>
            </a:r>
          </a:p>
          <a:p>
            <a:r>
              <a:rPr lang="pl-PL"/>
              <a:t>PRZYBLIŻENIE KULTURY KRAJÓW ANGLOJĘZYCZNYCH</a:t>
            </a:r>
          </a:p>
          <a:p>
            <a:r>
              <a:rPr lang="pl-PL"/>
              <a:t>STOSOWANIE ALTERNATYWNYCH FORM NAUKI</a:t>
            </a:r>
          </a:p>
        </p:txBody>
      </p:sp>
    </p:spTree>
    <p:extLst>
      <p:ext uri="{BB962C8B-B14F-4D97-AF65-F5344CB8AC3E}">
        <p14:creationId xmlns:p14="http://schemas.microsoft.com/office/powerpoint/2010/main" val="11419747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65D2230-846B-4625-BBEC-D6134B587426}"/>
              </a:ext>
            </a:extLst>
          </p:cNvPr>
          <p:cNvSpPr>
            <a:spLocks noGrp="1"/>
          </p:cNvSpPr>
          <p:nvPr>
            <p:ph type="title"/>
          </p:nvPr>
        </p:nvSpPr>
        <p:spPr>
          <a:xfrm>
            <a:off x="646111" y="452718"/>
            <a:ext cx="9404723" cy="776339"/>
          </a:xfrm>
        </p:spPr>
        <p:txBody>
          <a:bodyPr/>
          <a:lstStyle/>
          <a:p>
            <a:r>
              <a:rPr lang="pl-PL"/>
              <a:t>EFEKTY:</a:t>
            </a:r>
          </a:p>
        </p:txBody>
      </p:sp>
      <p:sp>
        <p:nvSpPr>
          <p:cNvPr id="3" name="Symbol zastępczy zawartości 2">
            <a:extLst>
              <a:ext uri="{FF2B5EF4-FFF2-40B4-BE49-F238E27FC236}">
                <a16:creationId xmlns:a16="http://schemas.microsoft.com/office/drawing/2014/main" id="{0D922498-92CF-44A9-B50F-D0E23773E48D}"/>
              </a:ext>
            </a:extLst>
          </p:cNvPr>
          <p:cNvSpPr>
            <a:spLocks noGrp="1"/>
          </p:cNvSpPr>
          <p:nvPr>
            <p:ph idx="1"/>
          </p:nvPr>
        </p:nvSpPr>
        <p:spPr>
          <a:xfrm>
            <a:off x="1103312" y="1453047"/>
            <a:ext cx="8946541" cy="4795352"/>
          </a:xfrm>
        </p:spPr>
        <p:txBody>
          <a:bodyPr vert="horz" lIns="91440" tIns="45720" rIns="91440" bIns="45720" rtlCol="0" anchor="t">
            <a:normAutofit/>
          </a:bodyPr>
          <a:lstStyle/>
          <a:p>
            <a:r>
              <a:rPr lang="pl-PL"/>
              <a:t>20 marca 2018 w murach II Liceum Ogólnokształcącego odbył się  konkurs języka angielskiego „</a:t>
            </a:r>
            <a:r>
              <a:rPr lang="pl-PL" err="1"/>
              <a:t>Track&amp;Field</a:t>
            </a:r>
            <a:r>
              <a:rPr lang="pl-PL"/>
              <a:t>”. Czwarta edycja umożliwiła uczniom placówek oświatowych na terenie miasta, a także z Bierkowa, Potęgowa, Sławna i Ustki zaprezentowanie swojego poziomu języka angielskiego w rozmaitych zadaniach – literowaniu, krzyżówkach czy uzupełnianiu brakujących wyrazów. Nie zabrakło również pytań o znajomość kultury Wysp Brytyjskich. </a:t>
            </a:r>
          </a:p>
          <a:p>
            <a:r>
              <a:rPr lang="pl-PL"/>
              <a:t>Serdecznie gratulujemy wszystkim uczestnikom osiągniętych wyników i dziękujemy za podjęcie trudu rywalizacji. Wyrazy wdzięczności należą się również nauczycielom, za zaangażowanie w przygotowanie uczniów do konkursu. Zaskoczeni tak licznym zainteresowaniem, dziękujemy wszystkim biorącym udział, a także zaangażowanym w przygotowanie konkursu i mamy nadzieję na wysoką frekwencję w przyszłorocznej edycji.</a:t>
            </a:r>
          </a:p>
        </p:txBody>
      </p:sp>
    </p:spTree>
    <p:extLst>
      <p:ext uri="{BB962C8B-B14F-4D97-AF65-F5344CB8AC3E}">
        <p14:creationId xmlns:p14="http://schemas.microsoft.com/office/powerpoint/2010/main" val="11267066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2" descr="Obraz zawierający wewnątrz, podłoże, ściana, stół&#10;&#10;Opis wygenerowany przy bardzo wysokim poziomie pewności">
            <a:extLst>
              <a:ext uri="{FF2B5EF4-FFF2-40B4-BE49-F238E27FC236}">
                <a16:creationId xmlns:a16="http://schemas.microsoft.com/office/drawing/2014/main" id="{6E58434F-D613-4E89-8228-E4C135D7C59F}"/>
              </a:ext>
            </a:extLst>
          </p:cNvPr>
          <p:cNvPicPr>
            <a:picLocks noChangeAspect="1"/>
          </p:cNvPicPr>
          <p:nvPr/>
        </p:nvPicPr>
        <p:blipFill>
          <a:blip r:embed="rId2"/>
          <a:stretch>
            <a:fillRect/>
          </a:stretch>
        </p:blipFill>
        <p:spPr>
          <a:xfrm>
            <a:off x="279050" y="1019355"/>
            <a:ext cx="3140412" cy="2357336"/>
          </a:xfrm>
          <a:prstGeom prst="rect">
            <a:avLst/>
          </a:prstGeom>
        </p:spPr>
      </p:pic>
      <p:pic>
        <p:nvPicPr>
          <p:cNvPr id="4" name="Obraz 4">
            <a:extLst>
              <a:ext uri="{FF2B5EF4-FFF2-40B4-BE49-F238E27FC236}">
                <a16:creationId xmlns:a16="http://schemas.microsoft.com/office/drawing/2014/main" id="{BD498DD7-CEA7-4356-B11A-66464C3979F9}"/>
              </a:ext>
            </a:extLst>
          </p:cNvPr>
          <p:cNvPicPr>
            <a:picLocks noChangeAspect="1"/>
          </p:cNvPicPr>
          <p:nvPr/>
        </p:nvPicPr>
        <p:blipFill>
          <a:blip r:embed="rId3"/>
          <a:stretch>
            <a:fillRect/>
          </a:stretch>
        </p:blipFill>
        <p:spPr>
          <a:xfrm>
            <a:off x="4062444" y="970619"/>
            <a:ext cx="3156625" cy="2365442"/>
          </a:xfrm>
          <a:prstGeom prst="rect">
            <a:avLst/>
          </a:prstGeom>
        </p:spPr>
      </p:pic>
      <p:pic>
        <p:nvPicPr>
          <p:cNvPr id="6" name="Obraz 6">
            <a:extLst>
              <a:ext uri="{FF2B5EF4-FFF2-40B4-BE49-F238E27FC236}">
                <a16:creationId xmlns:a16="http://schemas.microsoft.com/office/drawing/2014/main" id="{8576F81F-E080-4D24-B90B-245BBA34CB11}"/>
              </a:ext>
            </a:extLst>
          </p:cNvPr>
          <p:cNvPicPr>
            <a:picLocks noChangeAspect="1"/>
          </p:cNvPicPr>
          <p:nvPr/>
        </p:nvPicPr>
        <p:blipFill>
          <a:blip r:embed="rId4"/>
          <a:stretch>
            <a:fillRect/>
          </a:stretch>
        </p:blipFill>
        <p:spPr>
          <a:xfrm>
            <a:off x="1857697" y="3870606"/>
            <a:ext cx="3383604" cy="2535676"/>
          </a:xfrm>
          <a:prstGeom prst="rect">
            <a:avLst/>
          </a:prstGeom>
        </p:spPr>
      </p:pic>
      <p:pic>
        <p:nvPicPr>
          <p:cNvPr id="8" name="Obraz 8">
            <a:extLst>
              <a:ext uri="{FF2B5EF4-FFF2-40B4-BE49-F238E27FC236}">
                <a16:creationId xmlns:a16="http://schemas.microsoft.com/office/drawing/2014/main" id="{C8FE5589-9565-45EC-8D1F-8B2F34C78857}"/>
              </a:ext>
            </a:extLst>
          </p:cNvPr>
          <p:cNvPicPr>
            <a:picLocks noChangeAspect="1"/>
          </p:cNvPicPr>
          <p:nvPr/>
        </p:nvPicPr>
        <p:blipFill>
          <a:blip r:embed="rId5"/>
          <a:stretch>
            <a:fillRect/>
          </a:stretch>
        </p:blipFill>
        <p:spPr>
          <a:xfrm>
            <a:off x="6273196" y="3871561"/>
            <a:ext cx="3318753" cy="2487038"/>
          </a:xfrm>
          <a:prstGeom prst="rect">
            <a:avLst/>
          </a:prstGeom>
        </p:spPr>
      </p:pic>
      <p:sp>
        <p:nvSpPr>
          <p:cNvPr id="3" name="pole tekstowe 2">
            <a:extLst>
              <a:ext uri="{FF2B5EF4-FFF2-40B4-BE49-F238E27FC236}">
                <a16:creationId xmlns:a16="http://schemas.microsoft.com/office/drawing/2014/main" id="{A0522C7B-E101-4A42-8B7F-E73C3665D00A}"/>
              </a:ext>
            </a:extLst>
          </p:cNvPr>
          <p:cNvSpPr txBox="1"/>
          <p:nvPr/>
        </p:nvSpPr>
        <p:spPr>
          <a:xfrm>
            <a:off x="7620001" y="1367117"/>
            <a:ext cx="3854823" cy="2246769"/>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pl-PL" sz="1400" i="1" dirty="0"/>
              <a:t>„Skoro człowiek przesypia prawie jedną trzecią swego życia, to powinien starać się maksymalnie wykorzystać nieliczne godziny, kiedy to nie leży bez świadomości. Jak najwięcej zrobić, jak najwięcej przeczytać, jak najwięcej się nauczyć i jak najwięcej pojąć z tego świata, na którym jest tylko gościem. I jak najwięcej dać temu światu…”</a:t>
            </a:r>
          </a:p>
          <a:p>
            <a:pPr algn="ctr"/>
            <a:r>
              <a:rPr lang="pl-PL" sz="1400" dirty="0"/>
              <a:t>Małgorzata Musierowicz</a:t>
            </a:r>
          </a:p>
        </p:txBody>
      </p:sp>
    </p:spTree>
    <p:extLst>
      <p:ext uri="{BB962C8B-B14F-4D97-AF65-F5344CB8AC3E}">
        <p14:creationId xmlns:p14="http://schemas.microsoft.com/office/powerpoint/2010/main" val="32953106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8267BB6D-F089-4F6F-9425-749A88899783}"/>
              </a:ext>
            </a:extLst>
          </p:cNvPr>
          <p:cNvSpPr>
            <a:spLocks noGrp="1"/>
          </p:cNvSpPr>
          <p:nvPr>
            <p:ph type="title"/>
          </p:nvPr>
        </p:nvSpPr>
        <p:spPr/>
        <p:txBody>
          <a:bodyPr/>
          <a:lstStyle/>
          <a:p>
            <a:r>
              <a:rPr lang="pl-PL"/>
              <a:t>EFEKTY:</a:t>
            </a:r>
          </a:p>
        </p:txBody>
      </p:sp>
      <p:sp>
        <p:nvSpPr>
          <p:cNvPr id="3" name="Symbol zastępczy zawartości 2">
            <a:extLst>
              <a:ext uri="{FF2B5EF4-FFF2-40B4-BE49-F238E27FC236}">
                <a16:creationId xmlns:a16="http://schemas.microsoft.com/office/drawing/2014/main" id="{BF1EA9EB-B22C-4402-AA7E-59CF79BFCDA6}"/>
              </a:ext>
            </a:extLst>
          </p:cNvPr>
          <p:cNvSpPr>
            <a:spLocks noGrp="1"/>
          </p:cNvSpPr>
          <p:nvPr>
            <p:ph idx="1"/>
          </p:nvPr>
        </p:nvSpPr>
        <p:spPr/>
        <p:txBody>
          <a:bodyPr vert="horz" lIns="91440" tIns="45720" rIns="91440" bIns="45720" rtlCol="0" anchor="t">
            <a:normAutofit/>
          </a:bodyPr>
          <a:lstStyle/>
          <a:p>
            <a:r>
              <a:rPr lang="pl-PL" sz="3200"/>
              <a:t>Wszyscy uczniowie naszej klasy zbierali żywność, drobną odzież a także wykonywali własnoręcznie kartki świąteczne dla kombatantów polskich na Litwie i Białorusi.</a:t>
            </a:r>
          </a:p>
        </p:txBody>
      </p:sp>
    </p:spTree>
    <p:extLst>
      <p:ext uri="{BB962C8B-B14F-4D97-AF65-F5344CB8AC3E}">
        <p14:creationId xmlns:p14="http://schemas.microsoft.com/office/powerpoint/2010/main" val="265830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9D0689C-180B-4BE9-B2B6-153553F69EEA}"/>
              </a:ext>
            </a:extLst>
          </p:cNvPr>
          <p:cNvSpPr>
            <a:spLocks noGrp="1"/>
          </p:cNvSpPr>
          <p:nvPr>
            <p:ph type="title"/>
          </p:nvPr>
        </p:nvSpPr>
        <p:spPr>
          <a:xfrm>
            <a:off x="646111" y="764862"/>
            <a:ext cx="9404723" cy="1363807"/>
          </a:xfrm>
        </p:spPr>
        <p:txBody>
          <a:bodyPr/>
          <a:lstStyle/>
          <a:p>
            <a:pPr algn="ctr"/>
            <a:r>
              <a:rPr lang="pl-PL" sz="6000"/>
              <a:t>KLASA I B</a:t>
            </a:r>
          </a:p>
        </p:txBody>
      </p:sp>
      <p:sp>
        <p:nvSpPr>
          <p:cNvPr id="3" name="Symbol zastępczy zawartości 2">
            <a:extLst>
              <a:ext uri="{FF2B5EF4-FFF2-40B4-BE49-F238E27FC236}">
                <a16:creationId xmlns:a16="http://schemas.microsoft.com/office/drawing/2014/main" id="{818FE9B4-C9EC-403A-9FD8-97C1ED062FB7}"/>
              </a:ext>
            </a:extLst>
          </p:cNvPr>
          <p:cNvSpPr>
            <a:spLocks noGrp="1"/>
          </p:cNvSpPr>
          <p:nvPr>
            <p:ph idx="1"/>
          </p:nvPr>
        </p:nvSpPr>
        <p:spPr>
          <a:xfrm>
            <a:off x="1103312" y="2769014"/>
            <a:ext cx="10084950" cy="3084614"/>
          </a:xfrm>
        </p:spPr>
        <p:txBody>
          <a:bodyPr vert="horz" lIns="91440" tIns="45720" rIns="91440" bIns="45720" rtlCol="0" anchor="t">
            <a:normAutofit/>
          </a:bodyPr>
          <a:lstStyle/>
          <a:p>
            <a:r>
              <a:rPr lang="pl-PL" sz="4000" dirty="0">
                <a:solidFill>
                  <a:srgbClr val="C00000"/>
                </a:solidFill>
              </a:rPr>
              <a:t>ZBIÓRKA KARMY DLA SCHRONISKA</a:t>
            </a:r>
          </a:p>
          <a:p>
            <a:r>
              <a:rPr lang="pl-PL" sz="4000" dirty="0"/>
              <a:t>WYCHOWAWCA: IWONA ANDRZEJEWSKA</a:t>
            </a:r>
          </a:p>
        </p:txBody>
      </p:sp>
    </p:spTree>
    <p:extLst>
      <p:ext uri="{BB962C8B-B14F-4D97-AF65-F5344CB8AC3E}">
        <p14:creationId xmlns:p14="http://schemas.microsoft.com/office/powerpoint/2010/main" val="11097344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3A6D320-11FE-4006-B525-94226AF80C21}"/>
              </a:ext>
            </a:extLst>
          </p:cNvPr>
          <p:cNvSpPr>
            <a:spLocks noGrp="1"/>
          </p:cNvSpPr>
          <p:nvPr>
            <p:ph type="title"/>
          </p:nvPr>
        </p:nvSpPr>
        <p:spPr/>
        <p:txBody>
          <a:bodyPr/>
          <a:lstStyle/>
          <a:p>
            <a:r>
              <a:rPr lang="pl-PL"/>
              <a:t>CELE I EFEKTY:</a:t>
            </a:r>
          </a:p>
        </p:txBody>
      </p:sp>
      <p:sp>
        <p:nvSpPr>
          <p:cNvPr id="3" name="Symbol zastępczy zawartości 2">
            <a:extLst>
              <a:ext uri="{FF2B5EF4-FFF2-40B4-BE49-F238E27FC236}">
                <a16:creationId xmlns:a16="http://schemas.microsoft.com/office/drawing/2014/main" id="{97437EBE-3CC6-4933-9E63-000532C9A1D5}"/>
              </a:ext>
            </a:extLst>
          </p:cNvPr>
          <p:cNvSpPr>
            <a:spLocks noGrp="1"/>
          </p:cNvSpPr>
          <p:nvPr>
            <p:ph idx="1"/>
          </p:nvPr>
        </p:nvSpPr>
        <p:spPr/>
        <p:txBody>
          <a:bodyPr vert="horz" lIns="91440" tIns="45720" rIns="91440" bIns="45720" rtlCol="0" anchor="t">
            <a:normAutofit/>
          </a:bodyPr>
          <a:lstStyle/>
          <a:p>
            <a:r>
              <a:rPr lang="pl-PL"/>
              <a:t>Dnia 8 stycznia 2018 roku klasa 1b zorganizowała kiermasz wypieków. Wykazaliśmy się świetną organizacją, każdy z nas dał coś od siebie. Upiekliśmy przepyszne ciasta, ciastka i zrobiliśmy różnego rodzaju tosty, które cieszyły się dużym zainteresowaniem wśród uczniów, nauczycieli i pracowników szkoły. Smakołyki sprzedawaliśmy na każdej przerwie. Zarobione pieniądze przeznaczyliśmy na zakup karmy dla psów i kotów ze schroniska w Słupsku. Karmę dla zwierząt przynosili również uczniowie naszej szkoły. Pracownicy i wolontariusze serdecznie nam podziękowali, a radość i wdzięczność zwierząt na zawsze zostanie nam przed oczami. Cieszymy się, że w tak prosty sposób można komuś pomóc i wspólnymi siłami zrobić dobry uczynek.</a:t>
            </a:r>
          </a:p>
        </p:txBody>
      </p:sp>
    </p:spTree>
    <p:extLst>
      <p:ext uri="{BB962C8B-B14F-4D97-AF65-F5344CB8AC3E}">
        <p14:creationId xmlns:p14="http://schemas.microsoft.com/office/powerpoint/2010/main" val="20361056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4">
            <a:extLst>
              <a:ext uri="{FF2B5EF4-FFF2-40B4-BE49-F238E27FC236}">
                <a16:creationId xmlns:a16="http://schemas.microsoft.com/office/drawing/2014/main" id="{63724121-F68A-4CE7-ACE5-1E2EE204250E}"/>
              </a:ext>
            </a:extLst>
          </p:cNvPr>
          <p:cNvPicPr>
            <a:picLocks noGrp="1" noChangeAspect="1"/>
          </p:cNvPicPr>
          <p:nvPr>
            <p:ph idx="1"/>
          </p:nvPr>
        </p:nvPicPr>
        <p:blipFill>
          <a:blip r:embed="rId2"/>
          <a:stretch>
            <a:fillRect/>
          </a:stretch>
        </p:blipFill>
        <p:spPr>
          <a:xfrm>
            <a:off x="307148" y="334365"/>
            <a:ext cx="4588784" cy="3433481"/>
          </a:xfrm>
          <a:prstGeom prst="rect">
            <a:avLst/>
          </a:prstGeom>
        </p:spPr>
      </p:pic>
      <p:pic>
        <p:nvPicPr>
          <p:cNvPr id="3" name="Obraz 4">
            <a:extLst>
              <a:ext uri="{FF2B5EF4-FFF2-40B4-BE49-F238E27FC236}">
                <a16:creationId xmlns:a16="http://schemas.microsoft.com/office/drawing/2014/main" id="{C8F086B0-80F7-499B-BF11-C408F85470D0}"/>
              </a:ext>
            </a:extLst>
          </p:cNvPr>
          <p:cNvPicPr>
            <a:picLocks noChangeAspect="1"/>
          </p:cNvPicPr>
          <p:nvPr/>
        </p:nvPicPr>
        <p:blipFill>
          <a:blip r:embed="rId3"/>
          <a:stretch>
            <a:fillRect/>
          </a:stretch>
        </p:blipFill>
        <p:spPr>
          <a:xfrm>
            <a:off x="5121613" y="2216285"/>
            <a:ext cx="2743200" cy="3657600"/>
          </a:xfrm>
          <a:prstGeom prst="rect">
            <a:avLst/>
          </a:prstGeom>
        </p:spPr>
      </p:pic>
      <p:pic>
        <p:nvPicPr>
          <p:cNvPr id="6" name="Obraz 6">
            <a:extLst>
              <a:ext uri="{FF2B5EF4-FFF2-40B4-BE49-F238E27FC236}">
                <a16:creationId xmlns:a16="http://schemas.microsoft.com/office/drawing/2014/main" id="{BF8ED3B4-21E6-4D0A-ADBC-4746598DDF71}"/>
              </a:ext>
            </a:extLst>
          </p:cNvPr>
          <p:cNvPicPr>
            <a:picLocks noChangeAspect="1"/>
          </p:cNvPicPr>
          <p:nvPr/>
        </p:nvPicPr>
        <p:blipFill>
          <a:blip r:embed="rId4"/>
          <a:stretch>
            <a:fillRect/>
          </a:stretch>
        </p:blipFill>
        <p:spPr>
          <a:xfrm>
            <a:off x="8274996" y="2216285"/>
            <a:ext cx="2743200" cy="3657600"/>
          </a:xfrm>
          <a:prstGeom prst="rect">
            <a:avLst/>
          </a:prstGeom>
        </p:spPr>
      </p:pic>
    </p:spTree>
    <p:extLst>
      <p:ext uri="{BB962C8B-B14F-4D97-AF65-F5344CB8AC3E}">
        <p14:creationId xmlns:p14="http://schemas.microsoft.com/office/powerpoint/2010/main" val="2664317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az 7">
            <a:extLst>
              <a:ext uri="{FF2B5EF4-FFF2-40B4-BE49-F238E27FC236}">
                <a16:creationId xmlns:a16="http://schemas.microsoft.com/office/drawing/2014/main" id="{A2FB3AE0-73DF-4B19-A46D-7E859DECBC09}"/>
              </a:ext>
            </a:extLst>
          </p:cNvPr>
          <p:cNvPicPr>
            <a:picLocks noGrp="1" noChangeAspect="1"/>
          </p:cNvPicPr>
          <p:nvPr>
            <p:ph idx="1"/>
          </p:nvPr>
        </p:nvPicPr>
        <p:blipFill>
          <a:blip r:embed="rId2"/>
          <a:stretch>
            <a:fillRect/>
          </a:stretch>
        </p:blipFill>
        <p:spPr>
          <a:xfrm>
            <a:off x="516812" y="399216"/>
            <a:ext cx="3148050" cy="4195481"/>
          </a:xfrm>
          <a:prstGeom prst="rect">
            <a:avLst/>
          </a:prstGeom>
        </p:spPr>
      </p:pic>
      <p:pic>
        <p:nvPicPr>
          <p:cNvPr id="2" name="Obraz 2">
            <a:extLst>
              <a:ext uri="{FF2B5EF4-FFF2-40B4-BE49-F238E27FC236}">
                <a16:creationId xmlns:a16="http://schemas.microsoft.com/office/drawing/2014/main" id="{5145EAF6-235A-4B82-BEED-B8D6309219AF}"/>
              </a:ext>
            </a:extLst>
          </p:cNvPr>
          <p:cNvPicPr>
            <a:picLocks noChangeAspect="1"/>
          </p:cNvPicPr>
          <p:nvPr/>
        </p:nvPicPr>
        <p:blipFill>
          <a:blip r:embed="rId3"/>
          <a:stretch>
            <a:fillRect/>
          </a:stretch>
        </p:blipFill>
        <p:spPr>
          <a:xfrm>
            <a:off x="4463791" y="779834"/>
            <a:ext cx="2705080" cy="4755204"/>
          </a:xfrm>
          <a:prstGeom prst="rect">
            <a:avLst/>
          </a:prstGeom>
        </p:spPr>
      </p:pic>
      <p:pic>
        <p:nvPicPr>
          <p:cNvPr id="4" name="Obraz 4">
            <a:extLst>
              <a:ext uri="{FF2B5EF4-FFF2-40B4-BE49-F238E27FC236}">
                <a16:creationId xmlns:a16="http://schemas.microsoft.com/office/drawing/2014/main" id="{FBEA34D5-3596-4E66-A69A-42B42B0625BA}"/>
              </a:ext>
            </a:extLst>
          </p:cNvPr>
          <p:cNvPicPr>
            <a:picLocks noChangeAspect="1"/>
          </p:cNvPicPr>
          <p:nvPr/>
        </p:nvPicPr>
        <p:blipFill>
          <a:blip r:embed="rId4"/>
          <a:stretch>
            <a:fillRect/>
          </a:stretch>
        </p:blipFill>
        <p:spPr>
          <a:xfrm>
            <a:off x="7958846" y="1486711"/>
            <a:ext cx="3497093" cy="4662791"/>
          </a:xfrm>
          <a:prstGeom prst="rect">
            <a:avLst/>
          </a:prstGeom>
        </p:spPr>
      </p:pic>
    </p:spTree>
    <p:extLst>
      <p:ext uri="{BB962C8B-B14F-4D97-AF65-F5344CB8AC3E}">
        <p14:creationId xmlns:p14="http://schemas.microsoft.com/office/powerpoint/2010/main" val="1919121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9D0689C-180B-4BE9-B2B6-153553F69EEA}"/>
              </a:ext>
            </a:extLst>
          </p:cNvPr>
          <p:cNvSpPr>
            <a:spLocks noGrp="1"/>
          </p:cNvSpPr>
          <p:nvPr>
            <p:ph type="title"/>
          </p:nvPr>
        </p:nvSpPr>
        <p:spPr>
          <a:xfrm>
            <a:off x="646111" y="764862"/>
            <a:ext cx="9404723" cy="1363807"/>
          </a:xfrm>
        </p:spPr>
        <p:txBody>
          <a:bodyPr/>
          <a:lstStyle/>
          <a:p>
            <a:pPr algn="ctr"/>
            <a:r>
              <a:rPr lang="pl-PL" sz="6000"/>
              <a:t>KLASA I C</a:t>
            </a:r>
          </a:p>
        </p:txBody>
      </p:sp>
      <p:sp>
        <p:nvSpPr>
          <p:cNvPr id="3" name="Symbol zastępczy zawartości 2">
            <a:extLst>
              <a:ext uri="{FF2B5EF4-FFF2-40B4-BE49-F238E27FC236}">
                <a16:creationId xmlns:a16="http://schemas.microsoft.com/office/drawing/2014/main" id="{818FE9B4-C9EC-403A-9FD8-97C1ED062FB7}"/>
              </a:ext>
            </a:extLst>
          </p:cNvPr>
          <p:cNvSpPr>
            <a:spLocks noGrp="1"/>
          </p:cNvSpPr>
          <p:nvPr>
            <p:ph idx="1"/>
          </p:nvPr>
        </p:nvSpPr>
        <p:spPr>
          <a:xfrm>
            <a:off x="1103312" y="2769014"/>
            <a:ext cx="10084950" cy="3084614"/>
          </a:xfrm>
        </p:spPr>
        <p:txBody>
          <a:bodyPr vert="horz" lIns="91440" tIns="45720" rIns="91440" bIns="45720" rtlCol="0" anchor="t">
            <a:normAutofit/>
          </a:bodyPr>
          <a:lstStyle/>
          <a:p>
            <a:r>
              <a:rPr lang="pl-PL" sz="4000" dirty="0">
                <a:solidFill>
                  <a:srgbClr val="C00000"/>
                </a:solidFill>
              </a:rPr>
              <a:t>POMOC POTRZEBUJĄCYM - ZWOLNIENI Z TEORII</a:t>
            </a:r>
          </a:p>
          <a:p>
            <a:r>
              <a:rPr lang="pl-PL" sz="4000" dirty="0"/>
              <a:t>WYCHOWAWCA: IWONA PŁÓCIENNIK</a:t>
            </a:r>
          </a:p>
        </p:txBody>
      </p:sp>
    </p:spTree>
    <p:extLst>
      <p:ext uri="{BB962C8B-B14F-4D97-AF65-F5344CB8AC3E}">
        <p14:creationId xmlns:p14="http://schemas.microsoft.com/office/powerpoint/2010/main" val="428640797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Jon">
  <a:themeElements>
    <a:clrScheme name="J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J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J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Panoramiczny</PresentationFormat>
  <Slides>33</Slides>
  <Notes>0</Notes>
  <HiddenSlides>0</HiddenSlides>
  <ScaleCrop>false</ScaleCrop>
  <HeadingPairs>
    <vt:vector size="4" baseType="variant">
      <vt:variant>
        <vt:lpstr>Motyw</vt:lpstr>
      </vt:variant>
      <vt:variant>
        <vt:i4>1</vt:i4>
      </vt:variant>
      <vt:variant>
        <vt:lpstr>Tytuły slajdów</vt:lpstr>
      </vt:variant>
      <vt:variant>
        <vt:i4>33</vt:i4>
      </vt:variant>
    </vt:vector>
  </HeadingPairs>
  <TitlesOfParts>
    <vt:vector size="34" baseType="lpstr">
      <vt:lpstr>Jon</vt:lpstr>
      <vt:lpstr>Projekty społeczno-obywatelskie klas I i II w roku szkolnym 2017/2018</vt:lpstr>
      <vt:lpstr>KLASA I A</vt:lpstr>
      <vt:lpstr>CELE:</vt:lpstr>
      <vt:lpstr>EFEKTY:</vt:lpstr>
      <vt:lpstr>KLASA I B</vt:lpstr>
      <vt:lpstr>CELE I EFEKTY:</vt:lpstr>
      <vt:lpstr>Prezentacja programu PowerPoint</vt:lpstr>
      <vt:lpstr>Prezentacja programu PowerPoint</vt:lpstr>
      <vt:lpstr>KLASA I C</vt:lpstr>
      <vt:lpstr>CELE:</vt:lpstr>
      <vt:lpstr>EFEKTY:</vt:lpstr>
      <vt:lpstr>Prezentacja programu PowerPoint</vt:lpstr>
      <vt:lpstr>Kiermasz i zbiórka pieniędzy na rzecz schroniska dla zwierząt</vt:lpstr>
      <vt:lpstr>KLASA I D</vt:lpstr>
      <vt:lpstr>CELE:</vt:lpstr>
      <vt:lpstr>EFEKTY:</vt:lpstr>
      <vt:lpstr>"Wiele czyni, kto czyni, co może"                                   Wincenty Ignacy Marewicz</vt:lpstr>
      <vt:lpstr>KLASA II A</vt:lpstr>
      <vt:lpstr>CELE:</vt:lpstr>
      <vt:lpstr>EFEKTY:</vt:lpstr>
      <vt:lpstr>Prezentacja programu PowerPoint</vt:lpstr>
      <vt:lpstr>KLASA II B</vt:lpstr>
      <vt:lpstr>CELE I EFEKTY:</vt:lpstr>
      <vt:lpstr>KLASA II C</vt:lpstr>
      <vt:lpstr>CELE:</vt:lpstr>
      <vt:lpstr>EFEKTY:</vt:lpstr>
      <vt:lpstr>Prezentacja programu PowerPoint</vt:lpstr>
      <vt:lpstr>Prezentacja programu PowerPoint</vt:lpstr>
      <vt:lpstr>Prezentacja programu PowerPoint</vt:lpstr>
      <vt:lpstr>KLASA II D</vt:lpstr>
      <vt:lpstr>CELE:</vt:lpstr>
      <vt:lpstr>EFEKTY:</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cp:revision>55</cp:revision>
  <dcterms:modified xsi:type="dcterms:W3CDTF">2018-06-17T09:05:45Z</dcterms:modified>
</cp:coreProperties>
</file>