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6" r:id="rId4"/>
    <p:sldId id="276" r:id="rId5"/>
    <p:sldId id="277" r:id="rId6"/>
    <p:sldId id="278" r:id="rId7"/>
    <p:sldId id="259" r:id="rId8"/>
    <p:sldId id="267" r:id="rId9"/>
    <p:sldId id="287" r:id="rId10"/>
    <p:sldId id="260" r:id="rId11"/>
    <p:sldId id="268" r:id="rId12"/>
    <p:sldId id="279" r:id="rId13"/>
    <p:sldId id="280" r:id="rId14"/>
    <p:sldId id="282" r:id="rId15"/>
    <p:sldId id="261" r:id="rId16"/>
    <p:sldId id="269" r:id="rId17"/>
    <p:sldId id="274" r:id="rId18"/>
    <p:sldId id="262" r:id="rId19"/>
    <p:sldId id="270" r:id="rId20"/>
    <p:sldId id="285" r:id="rId21"/>
    <p:sldId id="263" r:id="rId22"/>
    <p:sldId id="271" r:id="rId23"/>
    <p:sldId id="286" r:id="rId24"/>
    <p:sldId id="264" r:id="rId25"/>
    <p:sldId id="272" r:id="rId26"/>
    <p:sldId id="275" r:id="rId27"/>
    <p:sldId id="265" r:id="rId28"/>
    <p:sldId id="273" r:id="rId29"/>
    <p:sldId id="283" r:id="rId30"/>
    <p:sldId id="284" r:id="rId31"/>
    <p:sldId id="288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19F5261-9672-40DA-80F2-08A8D4746A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Projekty społeczno - obywatelskie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0167BEA7-BE39-41EF-8479-279BBF3030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Klasy pierwsze i drugie II Liceum ogólnokształcącego z oddziałami dwujęzycznymi  im. A. Mickiewicza w słupsku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150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1c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latin typeface="Albertus" panose="020E0702040304020204" pitchFamily="34" charset="0"/>
              </a:rPr>
              <a:t>WSPÓŁPRACA II LICEUM OGÓLNOKSZTAŁCĄCEGO IM. A. MICKIEWICZA Z PRZEDSZKOLEM MIEJSKIM NR25 ,,KUBUŚ PUCHATEK" W SŁUPSK</a:t>
            </a:r>
            <a:r>
              <a:rPr lang="pl-PL" dirty="0">
                <a:latin typeface="Albertus" panose="020E0702040304020204" pitchFamily="34" charset="0"/>
              </a:rPr>
              <a:t>u</a:t>
            </a:r>
            <a:endParaRPr lang="pl-PL" sz="14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Małgorzata Szwajkowska</a:t>
            </a:r>
          </a:p>
        </p:txBody>
      </p:sp>
    </p:spTree>
    <p:extLst>
      <p:ext uri="{BB962C8B-B14F-4D97-AF65-F5344CB8AC3E}">
        <p14:creationId xmlns:p14="http://schemas.microsoft.com/office/powerpoint/2010/main" val="3302469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0" y="196402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pl-PL" sz="3100" dirty="0"/>
              <a:t>Założenia i </a:t>
            </a:r>
            <a:r>
              <a:rPr lang="pl-PL" sz="3100" dirty="0" smtClean="0"/>
              <a:t>działania - PIKNIK </a:t>
            </a:r>
            <a:r>
              <a:rPr lang="pl-PL" sz="3100" dirty="0"/>
              <a:t>RODZINNY Z WOLONTARIUSZAMI</a:t>
            </a:r>
            <a:r>
              <a:rPr lang="pl-PL" dirty="0"/>
              <a:t>​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800" y="1232452"/>
            <a:ext cx="10394707" cy="4518991"/>
          </a:xfrm>
        </p:spPr>
        <p:txBody>
          <a:bodyPr>
            <a:normAutofit fontScale="85000" lnSpcReduction="10000"/>
          </a:bodyPr>
          <a:lstStyle/>
          <a:p>
            <a:pPr fontAlgn="base"/>
            <a:r>
              <a:rPr lang="pl-PL" dirty="0">
                <a:latin typeface="Albertus" panose="020E0702040304020204" pitchFamily="34" charset="0"/>
              </a:rPr>
              <a:t>15 września 2016r. w Przedszkolu Miejskim nr 25 ,,Kubuś Puchatek” rozpoczęto świętowanie Dnia Przedszkolaka. Dzień ten został ustanowiony przez Sejm, by podkreślić wagę edukacji przedszkolnej w rozwoju i edukacji dzieci. ​</a:t>
            </a:r>
          </a:p>
          <a:p>
            <a:pPr fontAlgn="base"/>
            <a:r>
              <a:rPr lang="pl-PL" dirty="0">
                <a:latin typeface="Albertus" panose="020E0702040304020204" pitchFamily="34" charset="0"/>
              </a:rPr>
              <a:t>Ogólnopolski Dzień Przedszkolaka dostarczył podopiecznym wielu pozytywnych wrażeń i zintegrował przy wspólnej zabawie dzieci z wszystkich grup przedszkolnych.</a:t>
            </a:r>
            <a:r>
              <a:rPr lang="en-US" dirty="0">
                <a:latin typeface="Albertus" panose="020E0702040304020204" pitchFamily="34" charset="0"/>
              </a:rPr>
              <a:t>​</a:t>
            </a:r>
          </a:p>
          <a:p>
            <a:pPr fontAlgn="base"/>
            <a:r>
              <a:rPr lang="pl-PL" dirty="0">
                <a:latin typeface="Albertus" panose="020E0702040304020204" pitchFamily="34" charset="0"/>
              </a:rPr>
              <a:t>Odbył się pokaz szkolenia psów zorganizowany dzięki uprzejmości instruktorów Ośrodka Szkolenia Psów Cywilnych i Służbowych. Dzieci i rodzice mogli zobaczyć i nauczyć się jak prawidłowo i bezpiecznie zachować się w kontaktach ze zwierzętami. Po nauce przyszedł czas na piknik i zabawę. Czas zabawy umilali wolontariusze z II Liceum Ogólnokształcącego </a:t>
            </a:r>
            <a:r>
              <a:rPr lang="pl-PL" dirty="0" err="1">
                <a:latin typeface="Albertus" panose="020E0702040304020204" pitchFamily="34" charset="0"/>
              </a:rPr>
              <a:t>im.A.Mickiewicza</a:t>
            </a:r>
            <a:r>
              <a:rPr lang="pl-PL" dirty="0">
                <a:latin typeface="Albertus" panose="020E0702040304020204" pitchFamily="34" charset="0"/>
              </a:rPr>
              <a:t> w Słupsku. Było radośnie i kolorowo. Na przedszkolnym placu zabaw stanął dmuchany zamek, zjeżdżalnie i tunele. Po południu dzieci opuszczały przedszkole z uśmiechem na ustach i balonikami w rękach.</a:t>
            </a:r>
            <a:r>
              <a:rPr lang="en-US" dirty="0">
                <a:latin typeface="Albertus" panose="020E0702040304020204" pitchFamily="34" charset="0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695460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9B0CFBA8-BF52-4080-A481-5F89959D2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102" y="273676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pl-PL" sz="3600" dirty="0"/>
              <a:t>Założenia i </a:t>
            </a:r>
            <a:r>
              <a:rPr lang="pl-PL" sz="3600" dirty="0" smtClean="0"/>
              <a:t>działania - </a:t>
            </a:r>
            <a:r>
              <a:rPr lang="pl-PL" sz="3600" dirty="0" smtClean="0">
                <a:latin typeface="+mn-lt"/>
              </a:rPr>
              <a:t>MIĘDZYNARODOWY </a:t>
            </a:r>
            <a:r>
              <a:rPr lang="pl-PL" sz="3600" dirty="0">
                <a:latin typeface="+mn-lt"/>
              </a:rPr>
              <a:t>DZIEŃ POSTACI Z BAJEK</a:t>
            </a:r>
            <a:r>
              <a:rPr lang="pl-PL" dirty="0"/>
              <a:t>​</a:t>
            </a:r>
            <a:r>
              <a:rPr lang="pl-PL" sz="3600" dirty="0"/>
              <a:t/>
            </a:r>
            <a:br>
              <a:rPr lang="pl-PL" sz="3600" dirty="0"/>
            </a:br>
            <a:endParaRPr lang="pl-PL" sz="36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2FF9DCC5-0AE6-4215-9C5B-020B8F60BBB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537252"/>
            <a:ext cx="10394707" cy="4147931"/>
          </a:xfrm>
        </p:spPr>
        <p:txBody>
          <a:bodyPr>
            <a:normAutofit fontScale="92500" lnSpcReduction="10000"/>
          </a:bodyPr>
          <a:lstStyle/>
          <a:p>
            <a:pPr fontAlgn="base"/>
            <a:endParaRPr lang="pl-PL" dirty="0">
              <a:latin typeface="Albertus" panose="020E0702040304020204" pitchFamily="34" charset="0"/>
            </a:endParaRPr>
          </a:p>
          <a:p>
            <a:pPr fontAlgn="base"/>
            <a:r>
              <a:rPr lang="pl-PL" dirty="0">
                <a:latin typeface="Albertus" panose="020E0702040304020204" pitchFamily="34" charset="0"/>
              </a:rPr>
              <a:t>Międzynarodowy Dzień Postaci z Bajek obchodzony jest na całym świecie w listopadzie. W Przedszkolu Miejskim nr 25 ,,Kubuś Puchatek” w Słupsku obchodzony był uroczyście i kolorowo. Do przedszkola od samego rana przyszły królewny, wróżki, misie, koty w butach, rycerze, Czerwone Kapturki, Smerfy i wiele innych znanych dzieciom przyjaciół i ulubionych bohaterów.​</a:t>
            </a:r>
          </a:p>
          <a:p>
            <a:pPr fontAlgn="base"/>
            <a:r>
              <a:rPr lang="pl-PL" dirty="0">
                <a:latin typeface="Albertus" panose="020E0702040304020204" pitchFamily="34" charset="0"/>
              </a:rPr>
              <a:t>Po południu przedszkole odwiedziliśmy my - wolontariusze z II Liceum Ogólnokształcącego im. Adama Mickiewicza w Słupsku, rozdawaliśmy roześmianym dzieciom kolorowanki, bawiliśmy się i robiliśmy pamiątkowe zdjęcia. To był bajkowy dzień, pełen emocji i uśmiechów</a:t>
            </a:r>
            <a:endParaRPr lang="en-US" dirty="0">
              <a:latin typeface="Albertus" panose="020E070204030402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828125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0168073A-458C-423F-93E3-3668E5021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6403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pl-PL" sz="3600" dirty="0"/>
              <a:t/>
            </a:r>
            <a:br>
              <a:rPr lang="pl-PL" sz="3600" dirty="0"/>
            </a:br>
            <a:r>
              <a:rPr lang="pl-PL" sz="3600" dirty="0"/>
              <a:t/>
            </a:r>
            <a:br>
              <a:rPr lang="pl-PL" sz="3600" dirty="0"/>
            </a:br>
            <a:r>
              <a:rPr lang="pl-PL" sz="3600" dirty="0"/>
              <a:t>Założenia i </a:t>
            </a:r>
            <a:r>
              <a:rPr lang="pl-PL" sz="3600" dirty="0" smtClean="0"/>
              <a:t>działania - SPORTOWY </a:t>
            </a:r>
            <a:r>
              <a:rPr lang="pl-PL" sz="3600" dirty="0"/>
              <a:t>DZIEŃ DZIECKA</a:t>
            </a:r>
            <a:r>
              <a:rPr lang="en-US" dirty="0"/>
              <a:t>​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pl-PL" dirty="0"/>
              <a:t>​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1D97BBE3-8D52-4E2C-A04E-A82F8D26404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348368"/>
            <a:ext cx="10394707" cy="4026217"/>
          </a:xfrm>
        </p:spPr>
        <p:txBody>
          <a:bodyPr>
            <a:normAutofit/>
          </a:bodyPr>
          <a:lstStyle/>
          <a:p>
            <a:r>
              <a:rPr lang="pl-PL" dirty="0">
                <a:latin typeface="Albertus" panose="020E0702040304020204" pitchFamily="34" charset="0"/>
              </a:rPr>
              <a:t>Dzień dziecka to szczególny dzień. W tym roku dzieci bawiły się na sportowo. Pomagały nam postacie ze Stumilowego Lasu, które bardzo kochają wszystkie dzieci. Wolontariusze z II Liceum Ogólnokształcącego im. A. Mickiewicza w Słupsku mieli wspaniałą zabawę przy wspólnej zabawie i opiece nad </a:t>
            </a:r>
            <a:r>
              <a:rPr lang="pl-PL" dirty="0" smtClean="0">
                <a:latin typeface="Albertus" panose="020E0702040304020204" pitchFamily="34" charset="0"/>
              </a:rPr>
              <a:t>dziećmi</a:t>
            </a:r>
          </a:p>
          <a:p>
            <a:r>
              <a:rPr lang="en-US" dirty="0"/>
              <a:t>​</a:t>
            </a:r>
            <a:r>
              <a:rPr lang="pl-PL" dirty="0">
                <a:latin typeface="Albertus" panose="020E0702040304020204" pitchFamily="34" charset="0"/>
              </a:rPr>
              <a:t>Uczniowie klasy 1C II Liceum Ogólnokształcącego im. Adama Mickiewicza w Słupsku wyróżniali się zaangażowaniem, wysoką kulturą osobistą i szerokim uśmiechem. Dzieci miło wspominają każde spotkanie z wolontariuszami, a my, każde spotkanie z dziećmi. Mamy zamiar kontynuować naszą rozwijającą się współpracę w kolejnym roku.</a:t>
            </a:r>
            <a:endParaRPr lang="en-US" dirty="0"/>
          </a:p>
          <a:p>
            <a:endParaRPr lang="pl-PL" dirty="0">
              <a:latin typeface="Albertus" panose="020E07020403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57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2098EC75-DEC8-439E-B7F8-0C411330C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71" y="4780721"/>
            <a:ext cx="10396882" cy="758687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/>
            </a:r>
            <a:b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/>
            </a:r>
            <a:b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,,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Kiedy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się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śmieje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dziecko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,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śmieje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się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cały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świat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''​</a:t>
            </a:r>
            <a:b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Janusz</a:t>
            </a:r>
            <a:r>
              <a:rPr lang="en-US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Albertus" panose="020E0702040304020204" pitchFamily="34" charset="0"/>
              </a:rPr>
              <a:t>Korczak</a:t>
            </a:r>
            <a:r>
              <a:rPr lang="en-US" dirty="0"/>
              <a:t>​</a:t>
            </a:r>
            <a:br>
              <a:rPr lang="en-US" dirty="0"/>
            </a:b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3B3932BF-9A08-4277-B7F4-944BB5D2B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15" y="2471794"/>
            <a:ext cx="2715064" cy="203595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07184378-95EB-404D-84EA-FF0E7E61E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012" y="1152939"/>
            <a:ext cx="4206686" cy="315447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AB76A43E-32DE-45B6-8C1C-DD655135F5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6679" y="596348"/>
            <a:ext cx="3335767" cy="250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92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1d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dirty="0">
                <a:latin typeface="Albertus" panose="020E0702040304020204" pitchFamily="34" charset="0"/>
              </a:rPr>
              <a:t>Harry </a:t>
            </a:r>
            <a:r>
              <a:rPr lang="pl-PL" sz="2800" dirty="0" err="1">
                <a:latin typeface="Albertus" panose="020E0702040304020204" pitchFamily="34" charset="0"/>
              </a:rPr>
              <a:t>potter</a:t>
            </a:r>
            <a:r>
              <a:rPr lang="pl-PL" sz="2800" dirty="0">
                <a:latin typeface="Albertus" panose="020E0702040304020204" pitchFamily="34" charset="0"/>
              </a:rPr>
              <a:t> i aula tajemnic</a:t>
            </a:r>
          </a:p>
          <a:p>
            <a:pPr marL="0" indent="0" algn="ctr">
              <a:buNone/>
            </a:pPr>
            <a:endParaRPr lang="pl-PL" sz="14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</a:t>
            </a:r>
            <a:r>
              <a:rPr lang="pl-PL" dirty="0" err="1">
                <a:latin typeface="Antique Olive" panose="020B0603020204030204" pitchFamily="34" charset="0"/>
              </a:rPr>
              <a:t>maria</a:t>
            </a:r>
            <a:r>
              <a:rPr lang="pl-PL" dirty="0">
                <a:latin typeface="Antique Olive" panose="020B0603020204030204" pitchFamily="34" charset="0"/>
              </a:rPr>
              <a:t> </a:t>
            </a:r>
            <a:r>
              <a:rPr lang="pl-PL" dirty="0" err="1">
                <a:latin typeface="Antique Olive" panose="020B0603020204030204" pitchFamily="34" charset="0"/>
              </a:rPr>
              <a:t>rządkowska</a:t>
            </a:r>
            <a:endParaRPr lang="pl-PL" dirty="0">
              <a:latin typeface="Antique Olive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548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1" y="344558"/>
            <a:ext cx="10396882" cy="940903"/>
          </a:xfrm>
        </p:spPr>
        <p:txBody>
          <a:bodyPr/>
          <a:lstStyle/>
          <a:p>
            <a:r>
              <a:rPr lang="pl-PL" dirty="0"/>
              <a:t>Założenia i działania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318052" y="1285461"/>
            <a:ext cx="10986052" cy="463826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l-PL" dirty="0">
                <a:latin typeface="Albertus" panose="020E0702040304020204" pitchFamily="34" charset="0"/>
              </a:rPr>
              <a:t> 29.11.2016 aula naszej szkoły zamieniła się w miejsce rodem z </a:t>
            </a:r>
            <a:r>
              <a:rPr lang="pl-PL" dirty="0" err="1">
                <a:latin typeface="Albertus" panose="020E0702040304020204" pitchFamily="34" charset="0"/>
              </a:rPr>
              <a:t>Hogwartu</a:t>
            </a:r>
            <a:r>
              <a:rPr lang="pl-PL" dirty="0">
                <a:latin typeface="Albertus" panose="020E0702040304020204" pitchFamily="34" charset="0"/>
              </a:rPr>
              <a:t>. Do młodych czarodziejek i czarodziejów (uczniowie klasy 1d LO) dołączyli nowi adepci czarów i magii (uczniowie klas 2b i 2f ze SP nr 5). Mieszkańcy domów </a:t>
            </a:r>
            <a:r>
              <a:rPr lang="pl-PL" dirty="0" err="1">
                <a:latin typeface="Albertus" panose="020E0702040304020204" pitchFamily="34" charset="0"/>
              </a:rPr>
              <a:t>Gryffindor</a:t>
            </a:r>
            <a:r>
              <a:rPr lang="pl-PL" dirty="0">
                <a:latin typeface="Albertus" panose="020E0702040304020204" pitchFamily="34" charset="0"/>
              </a:rPr>
              <a:t>, </a:t>
            </a:r>
            <a:r>
              <a:rPr lang="pl-PL" dirty="0" err="1">
                <a:latin typeface="Albertus" panose="020E0702040304020204" pitchFamily="34" charset="0"/>
              </a:rPr>
              <a:t>Slytherin</a:t>
            </a:r>
            <a:r>
              <a:rPr lang="pl-PL" dirty="0">
                <a:latin typeface="Albertus" panose="020E0702040304020204" pitchFamily="34" charset="0"/>
              </a:rPr>
              <a:t>, </a:t>
            </a:r>
            <a:r>
              <a:rPr lang="pl-PL" dirty="0" err="1">
                <a:latin typeface="Albertus" panose="020E0702040304020204" pitchFamily="34" charset="0"/>
              </a:rPr>
              <a:t>Ravenclaw</a:t>
            </a:r>
            <a:r>
              <a:rPr lang="pl-PL" dirty="0">
                <a:latin typeface="Albertus" panose="020E0702040304020204" pitchFamily="34" charset="0"/>
              </a:rPr>
              <a:t> i </a:t>
            </a:r>
            <a:r>
              <a:rPr lang="pl-PL" dirty="0" err="1">
                <a:latin typeface="Albertus" panose="020E0702040304020204" pitchFamily="34" charset="0"/>
              </a:rPr>
              <a:t>Hufflepuff</a:t>
            </a:r>
            <a:r>
              <a:rPr lang="pl-PL" dirty="0">
                <a:latin typeface="Albertus" panose="020E0702040304020204" pitchFamily="34" charset="0"/>
              </a:rPr>
              <a:t> przeczytali swoim młodszym kolegom obszerne fragmenty książek opowiadających o przygodach bohatera znanego i lubianego – Harry’ego Pottera. Nim jednak wszystko się zaczęło… w auli pojawił się Sami Wiecie Kto…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l-PL" dirty="0">
                <a:latin typeface="Albertus" panose="020E0702040304020204" pitchFamily="34" charset="0"/>
              </a:rPr>
              <a:t>Na sam koniec licealiści przygotowali dla młodszych koleżanek i kolegów niespodziankę – zabawę w języku angielskim „</a:t>
            </a:r>
            <a:r>
              <a:rPr lang="pl-PL" dirty="0" err="1">
                <a:latin typeface="Albertus" panose="020E0702040304020204" pitchFamily="34" charset="0"/>
              </a:rPr>
              <a:t>Amazing</a:t>
            </a:r>
            <a:r>
              <a:rPr lang="pl-PL" dirty="0">
                <a:latin typeface="Albertus" panose="020E0702040304020204" pitchFamily="34" charset="0"/>
              </a:rPr>
              <a:t> Animals </a:t>
            </a:r>
            <a:r>
              <a:rPr lang="pl-PL" dirty="0" err="1">
                <a:latin typeface="Albertus" panose="020E0702040304020204" pitchFamily="34" charset="0"/>
              </a:rPr>
              <a:t>Hide&amp;Seek</a:t>
            </a:r>
            <a:r>
              <a:rPr lang="pl-PL" dirty="0">
                <a:latin typeface="Albertus" panose="020E0702040304020204" pitchFamily="34" charset="0"/>
              </a:rPr>
              <a:t>”, w której na podstawie opisu należało na przedstawionych slajdach odnaleźć ukryte zwierzątko.</a:t>
            </a:r>
          </a:p>
          <a:p>
            <a:pPr marL="0" indent="0">
              <a:buNone/>
            </a:pPr>
            <a:endParaRPr lang="pl-PL" dirty="0">
              <a:latin typeface="Antique Olive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256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9900A82C-7AF0-4FAA-9E72-36B844E87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85531"/>
            <a:ext cx="10396882" cy="644464"/>
          </a:xfrm>
        </p:spPr>
        <p:txBody>
          <a:bodyPr>
            <a:normAutofit fontScale="90000"/>
          </a:bodyPr>
          <a:lstStyle/>
          <a:p>
            <a:r>
              <a:rPr lang="pl-PL" sz="2200" dirty="0"/>
              <a:t/>
            </a:r>
            <a:br>
              <a:rPr lang="pl-PL" sz="2200" dirty="0"/>
            </a:br>
            <a:r>
              <a:rPr lang="pl-PL" sz="2200" dirty="0"/>
              <a:t>w auli pojawił się Sami Wiecie Kto…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228A60B1-9135-4445-B7BF-F434711F5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24" y="655907"/>
            <a:ext cx="4445391" cy="3972365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A2C9FD54-1BC8-45ED-9E52-6141E3E6A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545" y="349935"/>
            <a:ext cx="4875315" cy="427833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CEA71418-80BF-4515-B2B8-414147557E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5901" y="2869810"/>
            <a:ext cx="2774995" cy="351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7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2a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dirty="0">
                <a:latin typeface="Albertus" panose="020E0702040304020204" pitchFamily="34" charset="0"/>
              </a:rPr>
              <a:t>Czym skorupka na młodu nasiąknie…</a:t>
            </a:r>
          </a:p>
          <a:p>
            <a:pPr marL="0" indent="0" algn="ctr">
              <a:buNone/>
            </a:pPr>
            <a:r>
              <a:rPr lang="pl-PL" sz="2400" dirty="0">
                <a:latin typeface="Albertus" panose="020E0702040304020204" pitchFamily="34" charset="0"/>
              </a:rPr>
              <a:t>Czyli czytamy najmłodszym</a:t>
            </a:r>
          </a:p>
          <a:p>
            <a:pPr marL="0" indent="0" algn="ctr">
              <a:buNone/>
            </a:pPr>
            <a:endParaRPr lang="pl-PL" sz="14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Krzysztof reszka</a:t>
            </a:r>
          </a:p>
        </p:txBody>
      </p:sp>
    </p:spTree>
    <p:extLst>
      <p:ext uri="{BB962C8B-B14F-4D97-AF65-F5344CB8AC3E}">
        <p14:creationId xmlns:p14="http://schemas.microsoft.com/office/powerpoint/2010/main" val="539315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Założenia i działania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800" y="1308295"/>
            <a:ext cx="10394707" cy="4332849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l-PL" dirty="0">
                <a:latin typeface="Albertus" panose="020E0702040304020204" pitchFamily="34" charset="0"/>
              </a:rPr>
              <a:t>Przez cały rok szkolny 2016-2017 klasa IIA wprowadzała w życie projekt mający zachęcić młodzież i dzieci do czytania książek. Skupiliśmy się na szerzeniu dobrego słowa o książce wśród najmłodszych z naszych rodzin, pożyczaliśmy im nasze ulubione tytuły i czytaliśmy je razem z nimi. Teraz chętniej sięgają po kolejne książki bo wiedzą, że na kartkach zwykłego papieru kryją się niesamowite historie. </a:t>
            </a:r>
          </a:p>
        </p:txBody>
      </p:sp>
    </p:spTree>
    <p:extLst>
      <p:ext uri="{BB962C8B-B14F-4D97-AF65-F5344CB8AC3E}">
        <p14:creationId xmlns:p14="http://schemas.microsoft.com/office/powerpoint/2010/main" val="660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1a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dirty="0">
                <a:latin typeface="Albertus" panose="020E0702040304020204" pitchFamily="34" charset="0"/>
              </a:rPr>
              <a:t>Młodzież II LO dzieciom ze Świetlicy Środowiskowej nr 3 </a:t>
            </a:r>
            <a:br>
              <a:rPr lang="pl-PL" sz="2800" dirty="0">
                <a:latin typeface="Albertus" panose="020E0702040304020204" pitchFamily="34" charset="0"/>
              </a:rPr>
            </a:br>
            <a:r>
              <a:rPr lang="pl-PL" sz="2800" dirty="0">
                <a:latin typeface="Albertus" panose="020E0702040304020204" pitchFamily="34" charset="0"/>
              </a:rPr>
              <a:t>w Słupsku</a:t>
            </a:r>
          </a:p>
          <a:p>
            <a:pPr marL="0" indent="0" algn="ctr">
              <a:buNone/>
            </a:pPr>
            <a:endParaRPr lang="pl-PL" sz="14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Bożena </a:t>
            </a:r>
            <a:r>
              <a:rPr lang="pl-PL" dirty="0" err="1">
                <a:latin typeface="Antique Olive" panose="020B0603020204030204" pitchFamily="34" charset="0"/>
              </a:rPr>
              <a:t>Gajdzis</a:t>
            </a:r>
            <a:endParaRPr lang="pl-PL" dirty="0">
              <a:latin typeface="Antique Olive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855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C:\Users\K. Reszka\AppData\Local\Microsoft\Windows\INetCache\Content.Word\19021624_1377507269023282_764394519_n.jpg">
            <a:extLst>
              <a:ext uri="{FF2B5EF4-FFF2-40B4-BE49-F238E27FC236}">
                <a16:creationId xmlns:a16="http://schemas.microsoft.com/office/drawing/2014/main" xmlns="" id="{B2B05F5C-1E80-44D6-B9EC-D7FED17927C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080" y="548640"/>
            <a:ext cx="3291840" cy="5760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5581C681-8CC6-4DEB-A958-63B135A42D1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" y="393895"/>
            <a:ext cx="3437206" cy="5155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0E4533B7-C6C5-4DD0-B5C7-0596A7FC7D0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403" y="194603"/>
            <a:ext cx="3291840" cy="5516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601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2b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b="1" dirty="0">
                <a:latin typeface="Albertus" panose="020E0702040304020204" pitchFamily="34" charset="0"/>
              </a:rPr>
              <a:t>Podziel się sercem i daj radość innym</a:t>
            </a:r>
            <a:endParaRPr lang="pl-PL" sz="28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endParaRPr lang="pl-PL" sz="28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</a:t>
            </a:r>
            <a:r>
              <a:rPr lang="pl-PL" dirty="0" err="1">
                <a:latin typeface="Antique Olive" panose="020B0603020204030204" pitchFamily="34" charset="0"/>
              </a:rPr>
              <a:t>anna</a:t>
            </a:r>
            <a:r>
              <a:rPr lang="pl-PL" dirty="0">
                <a:latin typeface="Antique Olive" panose="020B0603020204030204" pitchFamily="34" charset="0"/>
              </a:rPr>
              <a:t> </a:t>
            </a:r>
            <a:r>
              <a:rPr lang="pl-PL" dirty="0" err="1">
                <a:latin typeface="Antique Olive" panose="020B0603020204030204" pitchFamily="34" charset="0"/>
              </a:rPr>
              <a:t>domańska</a:t>
            </a:r>
            <a:endParaRPr lang="pl-PL" dirty="0">
              <a:latin typeface="Antique Olive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43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5801" y="185531"/>
            <a:ext cx="10396882" cy="887896"/>
          </a:xfrm>
        </p:spPr>
        <p:txBody>
          <a:bodyPr/>
          <a:lstStyle/>
          <a:p>
            <a:r>
              <a:rPr lang="pl-PL" dirty="0"/>
              <a:t>Założenia i działania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384314" y="914401"/>
            <a:ext cx="10696194" cy="469126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dirty="0">
                <a:latin typeface="Albertus"/>
              </a:rPr>
              <a:t>celem zbiórki było zebranie środków na zakup maskotek oraz książeczek dla dzieci z słupskiego oddziału pediatrii. Uczniowie 2B sprzedawali przeróżne wyroby cukiernicze, własnoręcznie przez siebie przygotowane: ciasta, babeczki, tarty, wszystko po to, aby podarować radość najmłodszym. Zakupione przez nich zabawki i książeczki zostały  przekazane przez reprezentację klasy: Natalię Kempa oraz Karola </a:t>
            </a:r>
            <a:r>
              <a:rPr lang="pl-PL" dirty="0" err="1">
                <a:latin typeface="Albertus"/>
              </a:rPr>
              <a:t>Krupiniewicza</a:t>
            </a:r>
            <a:r>
              <a:rPr lang="pl-PL" dirty="0">
                <a:latin typeface="Albertus"/>
              </a:rPr>
              <a:t> na ręce ordynatora pediatrii dr hab. n. </a:t>
            </a:r>
            <a:r>
              <a:rPr lang="pl-PL" dirty="0" err="1">
                <a:latin typeface="Albertus"/>
              </a:rPr>
              <a:t>med</a:t>
            </a:r>
            <a:r>
              <a:rPr lang="pl-PL" dirty="0">
                <a:latin typeface="Albertus"/>
              </a:rPr>
              <a:t> Piotra Jurkowskiego. Pan ordynator bardzo ucieszył się widząc uczniów II LO z kartonem pełnym prezentów dla dzieci oraz złożył na ich ręce serdeczne podziękowania. </a:t>
            </a:r>
          </a:p>
          <a:p>
            <a:pPr marL="0" indent="0">
              <a:buNone/>
            </a:pPr>
            <a:r>
              <a:rPr lang="pl-PL" i="1" dirty="0">
                <a:latin typeface="Albertus"/>
              </a:rPr>
              <a:t>„Szczęście to jedyna rzecz, która się mnoży, jeśli się ją dzieli”</a:t>
            </a:r>
            <a:r>
              <a:rPr lang="pl-PL" dirty="0">
                <a:latin typeface="Albertus"/>
              </a:rPr>
              <a:t> (Albert Schweitzer). Jakże miło było ujrzeć uśmiechnięte buzie dzieci, którym panie oddziałowe zaniosły podarunki do </a:t>
            </a:r>
            <a:r>
              <a:rPr lang="pl-PL" dirty="0" err="1">
                <a:latin typeface="Albertus"/>
              </a:rPr>
              <a:t>sal</a:t>
            </a:r>
            <a:r>
              <a:rPr lang="pl-PL" dirty="0">
                <a:latin typeface="Albertu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42224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A11608FA-5E69-412B-B739-C1B21475776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77" y="0"/>
            <a:ext cx="2696210" cy="3595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8F6602BD-B8ED-4D56-9114-ACFE393CCCC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320" y="2533577"/>
            <a:ext cx="2678430" cy="3573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DBC69827-FCA9-4F43-8166-42B7FBFA1D7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8979" y="238613"/>
            <a:ext cx="2708910" cy="3612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EAD672DC-6FA7-4714-8362-4FD8905B520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980" y="2533577"/>
            <a:ext cx="2654300" cy="3540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18522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2c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dirty="0">
                <a:solidFill>
                  <a:srgbClr val="000000"/>
                </a:solidFill>
                <a:latin typeface="Times New Roman"/>
                <a:cs typeface="Times New Roman"/>
              </a:rPr>
              <a:t>Śladami niemieckiej ludności żydowskiej przedwojennego Słupska</a:t>
            </a:r>
            <a:endParaRPr lang="pl-PL" sz="28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endParaRPr lang="pl-PL" sz="14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</a:t>
            </a:r>
            <a:r>
              <a:rPr lang="pl-PL" dirty="0" err="1">
                <a:latin typeface="Antique Olive" panose="020B0603020204030204" pitchFamily="34" charset="0"/>
              </a:rPr>
              <a:t>dariusz</a:t>
            </a:r>
            <a:r>
              <a:rPr lang="pl-PL" dirty="0">
                <a:latin typeface="Antique Olive" panose="020B0603020204030204" pitchFamily="34" charset="0"/>
              </a:rPr>
              <a:t> </a:t>
            </a:r>
            <a:r>
              <a:rPr lang="pl-PL" dirty="0" err="1">
                <a:latin typeface="Antique Olive" panose="020B0603020204030204" pitchFamily="34" charset="0"/>
              </a:rPr>
              <a:t>bownik</a:t>
            </a:r>
            <a:endParaRPr lang="pl-PL" dirty="0">
              <a:latin typeface="Antique Olive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495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Założenia i działania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800" y="1674254"/>
            <a:ext cx="10394707" cy="3700331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rgbClr val="000000"/>
                </a:solidFill>
                <a:latin typeface="Albertus" panose="020E0702040304020204" pitchFamily="34" charset="0"/>
                <a:cs typeface="Times New Roman"/>
              </a:rPr>
              <a:t>czynne poznawanie dziedzictwa żydowskiego w najbliższym otoczeniu,</a:t>
            </a:r>
          </a:p>
          <a:p>
            <a:r>
              <a:rPr lang="pl-PL" dirty="0">
                <a:solidFill>
                  <a:srgbClr val="000000"/>
                </a:solidFill>
                <a:latin typeface="Albertus" panose="020E0702040304020204" pitchFamily="34" charset="0"/>
                <a:cs typeface="Times New Roman"/>
              </a:rPr>
              <a:t>opracowanie projektu wycieczki do miejsc związanych z ludnością pochodzenia żydowskiego w naszym mieście,</a:t>
            </a:r>
          </a:p>
          <a:p>
            <a:r>
              <a:rPr lang="pl-PL" dirty="0">
                <a:solidFill>
                  <a:srgbClr val="000000"/>
                </a:solidFill>
                <a:latin typeface="Albertus" panose="020E0702040304020204" pitchFamily="34" charset="0"/>
                <a:cs typeface="Times New Roman"/>
              </a:rPr>
              <a:t>zorganizowanie i przeprowadzenie wycieczki dla uczniów naszej szkoły,</a:t>
            </a:r>
          </a:p>
          <a:p>
            <a:r>
              <a:rPr lang="pl-PL" dirty="0">
                <a:solidFill>
                  <a:srgbClr val="000000"/>
                </a:solidFill>
                <a:latin typeface="Albertus" panose="020E0702040304020204" pitchFamily="34" charset="0"/>
                <a:cs typeface="Times New Roman"/>
              </a:rPr>
              <a:t>zdobycie przez IILO w Słupsku tytułu "Szkoły Dialogu" w ramach Forum Dialogu</a:t>
            </a:r>
            <a:endParaRPr lang="pl-PL" dirty="0">
              <a:latin typeface="Albertus" panose="020E07020403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094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4582588B-FFA7-4AB2-93F9-792EB4147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90" y="264707"/>
            <a:ext cx="2610962" cy="391453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38471FC2-2C39-4DE1-8F2B-7E045BF82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895" y="183514"/>
            <a:ext cx="2386701" cy="3578304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0C17D5DF-257A-4328-9CDA-D1763286D5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6553" y="3437558"/>
            <a:ext cx="4101550" cy="223101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88CA15B2-2247-4B12-8EF1-CEF4350796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9639" y="404564"/>
            <a:ext cx="3780428" cy="2521516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xmlns="" id="{15C45D26-3B38-4359-870F-5D79FEFCA8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4053" y="2700997"/>
            <a:ext cx="3450336" cy="258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2d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dirty="0">
                <a:latin typeface="Albertus" panose="020E0702040304020204" pitchFamily="34" charset="0"/>
              </a:rPr>
              <a:t>Dzień dziecka w wojewódzkim szpitalu specjalistycznym im. Janusza </a:t>
            </a:r>
            <a:r>
              <a:rPr lang="pl-PL" sz="2800" dirty="0" err="1">
                <a:latin typeface="Albertus" panose="020E0702040304020204" pitchFamily="34" charset="0"/>
              </a:rPr>
              <a:t>korczaka</a:t>
            </a:r>
            <a:r>
              <a:rPr lang="pl-PL" sz="2800" dirty="0">
                <a:latin typeface="Albertus" panose="020E070204030402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pl-PL" sz="2800" dirty="0">
                <a:latin typeface="Albertus" panose="020E0702040304020204" pitchFamily="34" charset="0"/>
              </a:rPr>
              <a:t>w słupsku</a:t>
            </a:r>
          </a:p>
          <a:p>
            <a:pPr marL="0" indent="0" algn="ctr">
              <a:buNone/>
            </a:pPr>
            <a:endParaRPr lang="pl-PL" sz="28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</a:t>
            </a:r>
            <a:r>
              <a:rPr lang="pl-PL" dirty="0" err="1">
                <a:latin typeface="Antique Olive" panose="020B0603020204030204" pitchFamily="34" charset="0"/>
              </a:rPr>
              <a:t>beata</a:t>
            </a:r>
            <a:r>
              <a:rPr lang="pl-PL" dirty="0">
                <a:latin typeface="Antique Olive" panose="020B0603020204030204" pitchFamily="34" charset="0"/>
              </a:rPr>
              <a:t> </a:t>
            </a:r>
            <a:r>
              <a:rPr lang="pl-PL" dirty="0" err="1">
                <a:latin typeface="Antique Olive" panose="020B0603020204030204" pitchFamily="34" charset="0"/>
              </a:rPr>
              <a:t>szlom</a:t>
            </a:r>
            <a:endParaRPr lang="pl-PL" dirty="0">
              <a:latin typeface="Antique Olive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372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Założenia i działania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800" y="1674254"/>
            <a:ext cx="10394707" cy="370033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l-PL" dirty="0"/>
              <a:t> </a:t>
            </a:r>
            <a:r>
              <a:rPr lang="pl-PL" dirty="0">
                <a:latin typeface="Albertus" panose="020E0702040304020204" pitchFamily="34" charset="0"/>
              </a:rPr>
              <a:t>Naszym głównym celem była zbiórka zabawek, </a:t>
            </a:r>
            <a:r>
              <a:rPr lang="pl-PL" dirty="0" err="1">
                <a:latin typeface="Albertus" panose="020E0702040304020204" pitchFamily="34" charset="0"/>
              </a:rPr>
              <a:t>pluszaków</a:t>
            </a:r>
            <a:r>
              <a:rPr lang="pl-PL" dirty="0">
                <a:latin typeface="Albertus" panose="020E0702040304020204" pitchFamily="34" charset="0"/>
              </a:rPr>
              <a:t> i kolorowanek dla dzieci z Wojewódzkiego Szpitala Specjalistycznego im. Janusza Korczaka w Słupsku. W związku ze zbliżającym się dniem dziecka postanowiliśmy umilić im ten czas. Wielu z nas było w szpitalu, gdy byliśmy jeszcze mali. Patrząc oczami dziecka, spostrzegamy jak mało potrzeba by na ich twarzach pojawił się uśmiech :)</a:t>
            </a:r>
          </a:p>
        </p:txBody>
      </p:sp>
    </p:spTree>
    <p:extLst>
      <p:ext uri="{BB962C8B-B14F-4D97-AF65-F5344CB8AC3E}">
        <p14:creationId xmlns:p14="http://schemas.microsoft.com/office/powerpoint/2010/main" val="3562259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567FCF8-6CB4-4778-B01F-27DB61F05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78297"/>
            <a:ext cx="10396882" cy="1020416"/>
          </a:xfrm>
        </p:spPr>
        <p:txBody>
          <a:bodyPr>
            <a:normAutofit fontScale="90000"/>
          </a:bodyPr>
          <a:lstStyle/>
          <a:p>
            <a:r>
              <a:rPr lang="pl-PL" sz="2700" dirty="0">
                <a:solidFill>
                  <a:schemeClr val="tx1"/>
                </a:solidFill>
                <a:latin typeface="Albertus" panose="020E0702040304020204" pitchFamily="34" charset="0"/>
              </a:rPr>
              <a:t/>
            </a:r>
            <a:br>
              <a:rPr lang="pl-PL" sz="27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pl-PL" sz="2700" dirty="0">
                <a:solidFill>
                  <a:schemeClr val="tx1"/>
                </a:solidFill>
                <a:latin typeface="Albertus" panose="020E0702040304020204" pitchFamily="34" charset="0"/>
              </a:rPr>
              <a:t>w szkole rozwiesiliśmy ogłoszenia dotyczące zbiórki zabawek i kolorowanek dla dzieci przebywających w szpitalu, by umilić im ten czas. 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xmlns="" id="{4A97398C-73CA-4516-BBB3-C69A8772078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98807" y="1195062"/>
            <a:ext cx="3135159" cy="4180213"/>
          </a:xfrm>
        </p:spPr>
      </p:pic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xmlns="" id="{AB3813AC-3995-43BB-A095-01EDA3BB8A8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190978" y="1617786"/>
            <a:ext cx="5554280" cy="3757490"/>
          </a:xfrm>
        </p:spPr>
      </p:pic>
    </p:spTree>
    <p:extLst>
      <p:ext uri="{BB962C8B-B14F-4D97-AF65-F5344CB8AC3E}">
        <p14:creationId xmlns:p14="http://schemas.microsoft.com/office/powerpoint/2010/main" val="26176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Założenia i działania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800" y="1674254"/>
            <a:ext cx="10394707" cy="3700331"/>
          </a:xfrm>
        </p:spPr>
        <p:txBody>
          <a:bodyPr>
            <a:normAutofit/>
          </a:bodyPr>
          <a:lstStyle/>
          <a:p>
            <a:r>
              <a:rPr lang="pl-PL" dirty="0">
                <a:latin typeface="Albertus" panose="020E0702040304020204" pitchFamily="34" charset="0"/>
              </a:rPr>
              <a:t>Uczniowie II LO potrafią rozpoznać potrzeby środowiska lokalnego, podejmować decyzji,</a:t>
            </a:r>
          </a:p>
          <a:p>
            <a:r>
              <a:rPr lang="pl-PL" dirty="0" err="1">
                <a:latin typeface="Albertus" panose="020E0702040304020204" pitchFamily="34" charset="0"/>
              </a:rPr>
              <a:t>ocenianiają</a:t>
            </a:r>
            <a:r>
              <a:rPr lang="pl-PL" dirty="0">
                <a:latin typeface="Albertus" panose="020E0702040304020204" pitchFamily="34" charset="0"/>
              </a:rPr>
              <a:t> ,dostrzegają, formułują oraz rozwiązują problemy,</a:t>
            </a:r>
          </a:p>
          <a:p>
            <a:r>
              <a:rPr lang="pl-PL" dirty="0">
                <a:latin typeface="Albertus" panose="020E0702040304020204" pitchFamily="34" charset="0"/>
              </a:rPr>
              <a:t>Młodzież uczy się organizacji pracy: planowania, podziału zadań, współdziałania, wyrażania własnych opinii i słuchania opinii innych osób, komunikowania się i innych umiejętności interpersonalnych,</a:t>
            </a:r>
          </a:p>
          <a:p>
            <a:r>
              <a:rPr lang="pl-PL" dirty="0">
                <a:latin typeface="Albertus" panose="020E0702040304020204" pitchFamily="34" charset="0"/>
              </a:rPr>
              <a:t>Projekt ukształtuje u uczniów poczucie samodzielności i odpowiedzialności, a także samorządności</a:t>
            </a:r>
            <a:r>
              <a:rPr lang="pl-PL" dirty="0"/>
              <a:t>.</a:t>
            </a:r>
            <a:endParaRPr lang="pl-PL" dirty="0">
              <a:latin typeface="Antique Olive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042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A392055-F0B2-4F87-B416-9B09358CD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25288"/>
            <a:ext cx="10396882" cy="940904"/>
          </a:xfrm>
        </p:spPr>
        <p:txBody>
          <a:bodyPr>
            <a:normAutofit fontScale="90000"/>
          </a:bodyPr>
          <a:lstStyle/>
          <a:p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/>
            </a:r>
            <a:b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/>
            </a:r>
            <a:b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/>
            </a:r>
            <a:b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>Kolorowanki nawet nam sprawiły wiele radości…</a:t>
            </a:r>
            <a:b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</a:br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>Góra kolorowanek z zabawkami i puzzlami trafi w ręce maluchów. </a:t>
            </a:r>
            <a:r>
              <a:rPr lang="pl-PL" sz="2400" dirty="0"/>
              <a:t/>
            </a:r>
            <a:br>
              <a:rPr lang="pl-PL" sz="2400" dirty="0"/>
            </a:br>
            <a:r>
              <a:rPr lang="pl-PL" sz="2200" dirty="0">
                <a:solidFill>
                  <a:schemeClr val="tx1"/>
                </a:solidFill>
                <a:latin typeface="Albertus" panose="020E0702040304020204" pitchFamily="34" charset="0"/>
              </a:rPr>
              <a:t> 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xmlns="" id="{A19BA48A-C72C-4C75-921A-953AC7BD1ED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1102695"/>
            <a:ext cx="3474720" cy="2983767"/>
          </a:xfrm>
        </p:spPr>
      </p:pic>
      <p:pic>
        <p:nvPicPr>
          <p:cNvPr id="8" name="Symbol zastępczy zawartości 7">
            <a:extLst>
              <a:ext uri="{FF2B5EF4-FFF2-40B4-BE49-F238E27FC236}">
                <a16:creationId xmlns:a16="http://schemas.microsoft.com/office/drawing/2014/main" xmlns="" id="{EDC9FD96-5967-4808-9BDC-1D94104064E1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7666893" y="1166192"/>
            <a:ext cx="4018768" cy="2856775"/>
          </a:xfr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581F64B2-87CB-4794-A552-A39679A546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067434" y="1861651"/>
            <a:ext cx="3006746" cy="444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77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99052" y="4674706"/>
            <a:ext cx="10777329" cy="692426"/>
          </a:xfrm>
        </p:spPr>
        <p:txBody>
          <a:bodyPr>
            <a:normAutofit/>
          </a:bodyPr>
          <a:lstStyle/>
          <a:p>
            <a:pPr algn="r"/>
            <a:r>
              <a:rPr lang="pl-PL" sz="2000" dirty="0">
                <a:solidFill>
                  <a:schemeClr val="tx1"/>
                </a:solidFill>
                <a:latin typeface="Albertus"/>
              </a:rPr>
              <a:t>Zebrała i </a:t>
            </a:r>
            <a:r>
              <a:rPr lang="pl-PL" sz="2000" dirty="0" smtClean="0">
                <a:solidFill>
                  <a:schemeClr val="tx1"/>
                </a:solidFill>
                <a:latin typeface="Albertus"/>
              </a:rPr>
              <a:t>opracowała </a:t>
            </a:r>
            <a:r>
              <a:rPr lang="pl-PL" sz="2000" dirty="0">
                <a:solidFill>
                  <a:schemeClr val="tx1"/>
                </a:solidFill>
                <a:latin typeface="Albertus"/>
              </a:rPr>
              <a:t>Maria </a:t>
            </a:r>
            <a:r>
              <a:rPr lang="pl-PL" sz="2000" dirty="0" err="1">
                <a:solidFill>
                  <a:schemeClr val="tx1"/>
                </a:solidFill>
                <a:latin typeface="Albertus"/>
              </a:rPr>
              <a:t>Rządkowska</a:t>
            </a:r>
            <a:endParaRPr lang="pl-PL" sz="2000" dirty="0">
              <a:solidFill>
                <a:schemeClr val="tx1"/>
              </a:solidFill>
              <a:latin typeface="Albertus"/>
            </a:endParaRPr>
          </a:p>
        </p:txBody>
      </p:sp>
    </p:spTree>
    <p:extLst>
      <p:ext uri="{BB962C8B-B14F-4D97-AF65-F5344CB8AC3E}">
        <p14:creationId xmlns:p14="http://schemas.microsoft.com/office/powerpoint/2010/main" val="41569868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B2FFD7E7-7686-49CD-8D04-4B044F101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>
                <a:latin typeface="Albertus" panose="020E0702040304020204" pitchFamily="34" charset="0"/>
              </a:rPr>
              <a:t>Klasa I A zorganizowała: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659485EB-8972-4AAE-A973-E5085C38B8C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pl-PL" dirty="0">
                <a:latin typeface="Albertus" panose="020E0702040304020204" pitchFamily="34" charset="0"/>
              </a:rPr>
              <a:t>charytatywny kiermasz mikołajkowy; można było kupić smaczne zapiekanki oraz domowe ciasto, dochód przeznaczony na paczki dla dzieci ze świetlicy;</a:t>
            </a:r>
          </a:p>
          <a:p>
            <a:r>
              <a:rPr lang="pl-PL" dirty="0">
                <a:latin typeface="Albertus" panose="020E0702040304020204" pitchFamily="34" charset="0"/>
              </a:rPr>
              <a:t>w ramach zbiórki pieniędzy na paczki świąteczne dla dzieci odbyło się też wielkie kolędowanie.  dzięki temu przedsięwzięciu wiele dzieci cieszyło się z paczek ze słodkościami oraz materiałami plastycznymi;</a:t>
            </a:r>
          </a:p>
          <a:p>
            <a:r>
              <a:rPr lang="pl-PL" dirty="0">
                <a:latin typeface="Albertus" panose="020E0702040304020204" pitchFamily="34" charset="0"/>
              </a:rPr>
              <a:t>20. 12. 2015 uczestniczyliśmy w spotkaniu wigilijnym u dzieci ze Świetlicy Środowiskowej nr 3 w Słupsku.</a:t>
            </a:r>
          </a:p>
        </p:txBody>
      </p:sp>
    </p:spTree>
    <p:extLst>
      <p:ext uri="{BB962C8B-B14F-4D97-AF65-F5344CB8AC3E}">
        <p14:creationId xmlns:p14="http://schemas.microsoft.com/office/powerpoint/2010/main" val="8024971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1ADD8976-96B4-4BDA-98E9-98A6C78FC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26" y="268814"/>
            <a:ext cx="3038622" cy="3571666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9C3A9626-5E4D-4901-9A75-C0F4778CC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983" y="2572859"/>
            <a:ext cx="5514537" cy="333557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5E5B16FB-A264-4E83-B240-108732C08C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5090" y="268814"/>
            <a:ext cx="4873576" cy="274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146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236B68B4-4AA2-4FDF-9272-05DE6492E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83" y="270290"/>
            <a:ext cx="5289453" cy="2973968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29459245-7615-4113-A2D7-7914481E5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598" y="2982350"/>
            <a:ext cx="5286509" cy="2972313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C874FD7B-2F5B-428D-8BA3-3EF03A8C1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168" y="614650"/>
            <a:ext cx="5219121" cy="293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5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/>
              <a:t>Klasa 1b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sz="2800" dirty="0">
                <a:latin typeface="Albertus" panose="020E0702040304020204" pitchFamily="34" charset="0"/>
              </a:rPr>
              <a:t>Aby w liceum było weselej…</a:t>
            </a:r>
          </a:p>
          <a:p>
            <a:pPr marL="0" indent="0" algn="ctr">
              <a:buNone/>
            </a:pPr>
            <a:endParaRPr lang="pl-PL" sz="1400" dirty="0">
              <a:latin typeface="Albertus" panose="020E0702040304020204" pitchFamily="34" charset="0"/>
            </a:endParaRPr>
          </a:p>
          <a:p>
            <a:pPr marL="0" indent="0" algn="ctr">
              <a:buNone/>
            </a:pPr>
            <a:r>
              <a:rPr lang="pl-PL" dirty="0">
                <a:latin typeface="Antique Olive" panose="020B0603020204030204" pitchFamily="34" charset="0"/>
              </a:rPr>
              <a:t>wychowawca – Krzysztof Błażejów</a:t>
            </a:r>
          </a:p>
        </p:txBody>
      </p:sp>
    </p:spTree>
    <p:extLst>
      <p:ext uri="{BB962C8B-B14F-4D97-AF65-F5344CB8AC3E}">
        <p14:creationId xmlns:p14="http://schemas.microsoft.com/office/powerpoint/2010/main" val="1619591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Założenia i działania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85800" y="1674254"/>
            <a:ext cx="10394707" cy="3700331"/>
          </a:xfrm>
        </p:spPr>
        <p:txBody>
          <a:bodyPr>
            <a:normAutofit fontScale="77500" lnSpcReduction="20000"/>
          </a:bodyPr>
          <a:lstStyle/>
          <a:p>
            <a:r>
              <a:rPr lang="pl-PL" dirty="0">
                <a:latin typeface="Albertus"/>
              </a:rPr>
              <a:t>Dzień Lekarza odbył się 2 października 2016 roku (poniedziałek). Tego dnia uczniowie klasy </a:t>
            </a:r>
            <a:r>
              <a:rPr lang="pl-PL" dirty="0" err="1">
                <a:latin typeface="Albertus"/>
              </a:rPr>
              <a:t>Ib</a:t>
            </a:r>
            <a:r>
              <a:rPr lang="pl-PL" dirty="0">
                <a:latin typeface="Albertus"/>
              </a:rPr>
              <a:t> ubrali się w fartuchy lekarskie i wzięli ze sobą stetoskopy. Nasi przedstawiciele chodzili po klasach i sprawdzali wiedzę uczniów z zakresu biologii i medycyny. Ci, którzy bezbłędnie odpowiedzieli na pytania, dostali ciasteczka w kształcie zasad azotowych</a:t>
            </a:r>
          </a:p>
          <a:p>
            <a:r>
              <a:rPr lang="pl-PL" dirty="0">
                <a:latin typeface="Albertus"/>
              </a:rPr>
              <a:t>Dzień Jeża odbył się 10 listopada 2016 roku (czwartek). Uczniowie klasy </a:t>
            </a:r>
            <a:r>
              <a:rPr lang="pl-PL" dirty="0" err="1">
                <a:latin typeface="Albertus"/>
              </a:rPr>
              <a:t>Ib</a:t>
            </a:r>
            <a:r>
              <a:rPr lang="pl-PL" dirty="0">
                <a:latin typeface="Albertus"/>
              </a:rPr>
              <a:t> przygotowali pyszne kruche ciasteczka z kakaową polewą, które imitowały jeże oraz delikatne, puszyste, czekoladowe babeczki z wiśniami. Ponadto uczniowie przeprowadzili w każdej klasie quiz sprawdzający wiedzę zarówno licealistów, jak i nauczycieli z zakresu życia jeży. Za poprawne odpowiedzi i znalezienie w pudełeczku wśród liści małego plastelinowego ssaka – uczestnicy konkursu zdobyli „Ordery </a:t>
            </a:r>
            <a:r>
              <a:rPr lang="pl-PL" dirty="0" err="1">
                <a:latin typeface="Albertus"/>
              </a:rPr>
              <a:t>Jeżoznawcy</a:t>
            </a:r>
            <a:r>
              <a:rPr lang="pl-PL" dirty="0">
                <a:latin typeface="Albertus"/>
              </a:rPr>
              <a:t>”. Celem projektu było propagowanie wśród uczniów i nauczycieli kwestii zdrowotnych i ekologicznych</a:t>
            </a:r>
            <a:r>
              <a:rPr lang="pl-PL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46846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8" y="112542"/>
            <a:ext cx="2191409" cy="264472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286" y="2124222"/>
            <a:ext cx="3868615" cy="296828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297" y="253218"/>
            <a:ext cx="3737317" cy="2363373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6776" y="2757268"/>
            <a:ext cx="4572000" cy="2571750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1185" y="695031"/>
            <a:ext cx="4431326" cy="334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3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darzenie główne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TM04033927[[fn=Wydarzenie główne]]</Template>
  <TotalTime>274</TotalTime>
  <Words>1129</Words>
  <Application>Microsoft Office PowerPoint</Application>
  <PresentationFormat>Panoramiczny</PresentationFormat>
  <Paragraphs>78</Paragraphs>
  <Slides>31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7" baseType="lpstr">
      <vt:lpstr>Albertus</vt:lpstr>
      <vt:lpstr>Antique Olive</vt:lpstr>
      <vt:lpstr>Arial</vt:lpstr>
      <vt:lpstr>Impact</vt:lpstr>
      <vt:lpstr>Times New Roman</vt:lpstr>
      <vt:lpstr>Wydarzenie główne</vt:lpstr>
      <vt:lpstr>Projekty społeczno - obywatelskie</vt:lpstr>
      <vt:lpstr>Klasa 1a</vt:lpstr>
      <vt:lpstr>Założenia i działania</vt:lpstr>
      <vt:lpstr>Klasa I A zorganizowała:</vt:lpstr>
      <vt:lpstr>Prezentacja programu PowerPoint</vt:lpstr>
      <vt:lpstr>Prezentacja programu PowerPoint</vt:lpstr>
      <vt:lpstr>Klasa 1b</vt:lpstr>
      <vt:lpstr>Założenia i działania</vt:lpstr>
      <vt:lpstr>Prezentacja programu PowerPoint</vt:lpstr>
      <vt:lpstr>Klasa 1c</vt:lpstr>
      <vt:lpstr>Założenia i działania - PIKNIK RODZINNY Z WOLONTARIUSZAMI​ </vt:lpstr>
      <vt:lpstr>Założenia i działania - MIĘDZYNARODOWY DZIEŃ POSTACI Z BAJEK​ </vt:lpstr>
      <vt:lpstr>  Założenia i działania - SPORTOWY DZIEŃ DZIECKA​ ​ </vt:lpstr>
      <vt:lpstr>  ,,Kiedy się śmieje dziecko, śmieje się cały świat''​ Janusz Korczak​ </vt:lpstr>
      <vt:lpstr>Klasa 1d</vt:lpstr>
      <vt:lpstr>Założenia i działania</vt:lpstr>
      <vt:lpstr> w auli pojawił się Sami Wiecie Kto… </vt:lpstr>
      <vt:lpstr>Klasa 2a</vt:lpstr>
      <vt:lpstr>Założenia i działania</vt:lpstr>
      <vt:lpstr>Prezentacja programu PowerPoint</vt:lpstr>
      <vt:lpstr>Klasa 2b</vt:lpstr>
      <vt:lpstr>Założenia i działania</vt:lpstr>
      <vt:lpstr>Prezentacja programu PowerPoint</vt:lpstr>
      <vt:lpstr>Klasa 2c</vt:lpstr>
      <vt:lpstr>Założenia i działania</vt:lpstr>
      <vt:lpstr>Prezentacja programu PowerPoint</vt:lpstr>
      <vt:lpstr>Klasa 2d</vt:lpstr>
      <vt:lpstr>Założenia i działania</vt:lpstr>
      <vt:lpstr> w szkole rozwiesiliśmy ogłoszenia dotyczące zbiórki zabawek i kolorowanek dla dzieci przebywających w szpitalu, by umilić im ten czas.  </vt:lpstr>
      <vt:lpstr>   Kolorowanki nawet nam sprawiły wiele radości… Góra kolorowanek z zabawkami i puzzlami trafi w ręce maluchów.    </vt:lpstr>
      <vt:lpstr>Zebrała i opracowała Maria Rządkowska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Projekty społeczno - obywatelskie</dc:title>
  <dc:creator>Maria Rzadkowska</dc:creator>
  <cp:lastModifiedBy>Nauczyciel</cp:lastModifiedBy>
  <cp:revision>20</cp:revision>
  <dcterms:created xsi:type="dcterms:W3CDTF">2017-06-02T17:56:16Z</dcterms:created>
  <dcterms:modified xsi:type="dcterms:W3CDTF">2017-06-16T07:08:22Z</dcterms:modified>
</cp:coreProperties>
</file>