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63" r:id="rId8"/>
    <p:sldId id="266" r:id="rId9"/>
    <p:sldId id="261" r:id="rId10"/>
    <p:sldId id="262" r:id="rId11"/>
    <p:sldId id="274" r:id="rId12"/>
    <p:sldId id="257" r:id="rId13"/>
    <p:sldId id="272" r:id="rId14"/>
    <p:sldId id="264" r:id="rId15"/>
    <p:sldId id="265" r:id="rId16"/>
    <p:sldId id="260" r:id="rId17"/>
    <p:sldId id="273" r:id="rId18"/>
    <p:sldId id="276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USZ DOMAŃSKI" initials="MD" lastIdx="17" clrIdx="0">
    <p:extLst>
      <p:ext uri="{19B8F6BF-5375-455C-9EA6-DF929625EA0E}">
        <p15:presenceInfo xmlns:p15="http://schemas.microsoft.com/office/powerpoint/2012/main" xmlns="" userId="56705967c64d6e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2C16"/>
    <a:srgbClr val="0C788E"/>
    <a:srgbClr val="006666"/>
    <a:srgbClr val="0099CC"/>
    <a:srgbClr val="660066"/>
    <a:srgbClr val="5F5F5F"/>
    <a:srgbClr val="003366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73" d="100"/>
          <a:sy n="73" d="100"/>
        </p:scale>
        <p:origin x="-9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iek\Desktop\losy_2017\losy2017_zbior&#243;w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/>
              <a:t>Statystyki ogólne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8.7575259989053304E-3"/>
                  <c:y val="-9.2592592592592952E-3"/>
                </c:manualLayout>
              </c:layout>
              <c:showVal val="1"/>
            </c:dLbl>
            <c:dLbl>
              <c:idx val="1"/>
              <c:layout>
                <c:manualLayout>
                  <c:x val="6.5681444991789852E-3"/>
                  <c:y val="-1.3888888888888926E-2"/>
                </c:manualLayout>
              </c:layout>
              <c:showVal val="1"/>
            </c:dLbl>
            <c:dLbl>
              <c:idx val="2"/>
              <c:layout>
                <c:manualLayout>
                  <c:x val="1.6958585798159179E-2"/>
                  <c:y val="-6.4134288109401983E-3"/>
                </c:manualLayout>
              </c:layout>
              <c:showVal val="1"/>
            </c:dLbl>
            <c:dLbl>
              <c:idx val="3"/>
              <c:layout>
                <c:manualLayout>
                  <c:x val="8.4791593669079502E-3"/>
                  <c:y val="-3.2067144054700992E-3"/>
                </c:manualLayout>
              </c:layout>
              <c:showVal val="1"/>
            </c:dLbl>
            <c:txPr>
              <a:bodyPr/>
              <a:lstStyle/>
              <a:p>
                <a:pPr>
                  <a:defRPr sz="1100" b="1"/>
                </a:pPr>
                <a:endParaRPr lang="pl-PL"/>
              </a:p>
            </c:txPr>
            <c:showVal val="1"/>
          </c:dLbls>
          <c:cat>
            <c:strRef>
              <c:f>kontynuujący!$B$2:$B$5</c:f>
              <c:strCache>
                <c:ptCount val="4"/>
                <c:pt idx="0">
                  <c:v>Liczba absolwentów niekontynuujących nauki</c:v>
                </c:pt>
                <c:pt idx="1">
                  <c:v>brak danych</c:v>
                </c:pt>
                <c:pt idx="2">
                  <c:v>Liczba absolwentów kontynuujących naukę</c:v>
                </c:pt>
                <c:pt idx="3">
                  <c:v>Liczba absolwentów II LO w Słupsku</c:v>
                </c:pt>
              </c:strCache>
            </c:strRef>
          </c:cat>
          <c:val>
            <c:numRef>
              <c:f>kontynuujący!$C$2:$C$5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94</c:v>
                </c:pt>
                <c:pt idx="3">
                  <c:v>103</c:v>
                </c:pt>
              </c:numCache>
            </c:numRef>
          </c:val>
        </c:ser>
        <c:shape val="box"/>
        <c:axId val="83152896"/>
        <c:axId val="84996480"/>
        <c:axId val="0"/>
      </c:bar3DChart>
      <c:catAx>
        <c:axId val="83152896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 b="1"/>
            </a:pPr>
            <a:endParaRPr lang="pl-PL"/>
          </a:p>
        </c:txPr>
        <c:crossAx val="84996480"/>
        <c:crosses val="autoZero"/>
        <c:auto val="1"/>
        <c:lblAlgn val="ctr"/>
        <c:lblOffset val="100"/>
      </c:catAx>
      <c:valAx>
        <c:axId val="8499648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315289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 dirty="0"/>
              <a:t>Absolwenci </a:t>
            </a:r>
            <a:r>
              <a:rPr lang="pl-PL" sz="1800" b="1" i="0" u="none" strike="noStrike" baseline="0" dirty="0" smtClean="0"/>
              <a:t>studiujący w </a:t>
            </a:r>
            <a:r>
              <a:rPr lang="pl-PL" sz="1800" b="1" i="0" u="none" strike="noStrike" baseline="0" dirty="0"/>
              <a:t>szkołach wyższych </a:t>
            </a:r>
            <a:endParaRPr lang="pl-PL" dirty="0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1.7462306168401404E-2"/>
                  <c:y val="-1.1378664019410029E-2"/>
                </c:manualLayout>
              </c:layout>
              <c:showVal val="1"/>
            </c:dLbl>
            <c:dLbl>
              <c:idx val="1"/>
              <c:layout>
                <c:manualLayout>
                  <c:x val="1.7462306168401404E-2"/>
                  <c:y val="-1.7067996029115046E-2"/>
                </c:manualLayout>
              </c:layout>
              <c:showVal val="1"/>
            </c:dLbl>
            <c:dLbl>
              <c:idx val="2"/>
              <c:layout>
                <c:manualLayout>
                  <c:x val="1.7462306168401404E-2"/>
                  <c:y val="-5.6893320097050667E-3"/>
                </c:manualLayout>
              </c:layout>
              <c:showVal val="1"/>
            </c:dLbl>
            <c:dLbl>
              <c:idx val="3"/>
              <c:layout>
                <c:manualLayout>
                  <c:x val="1.7462306168401404E-2"/>
                  <c:y val="-8.5339980145575228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pl-PL"/>
              </a:p>
            </c:txPr>
            <c:showVal val="1"/>
          </c:dLbls>
          <c:cat>
            <c:strRef>
              <c:f>wyższe!$A$2:$A$5</c:f>
              <c:strCache>
                <c:ptCount val="4"/>
                <c:pt idx="0">
                  <c:v>Wyższa Szkoła Bankowa Wrocław</c:v>
                </c:pt>
                <c:pt idx="1">
                  <c:v>Wyższa Szkoła Pożarnictwa w Warszawie</c:v>
                </c:pt>
                <c:pt idx="2">
                  <c:v>SGGW w Warszawie</c:v>
                </c:pt>
                <c:pt idx="3">
                  <c:v>Szkoła Główna Handlowa w Warszawie</c:v>
                </c:pt>
              </c:strCache>
            </c:strRef>
          </c:cat>
          <c:val>
            <c:numRef>
              <c:f>wyższe!$B$2:$B$5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hape val="box"/>
        <c:axId val="48742784"/>
        <c:axId val="48997504"/>
        <c:axId val="0"/>
      </c:bar3DChart>
      <c:catAx>
        <c:axId val="4874278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 b="1"/>
            </a:pPr>
            <a:endParaRPr lang="pl-PL"/>
          </a:p>
        </c:txPr>
        <c:crossAx val="48997504"/>
        <c:crosses val="autoZero"/>
        <c:auto val="1"/>
        <c:lblAlgn val="ctr"/>
        <c:lblOffset val="100"/>
      </c:catAx>
      <c:valAx>
        <c:axId val="4899750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4874278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Absolwenci studiujący na akademiach 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1.3064392022285589E-2"/>
                  <c:y val="-2.7557701922007656E-3"/>
                </c:manualLayout>
              </c:layout>
              <c:showVal val="1"/>
            </c:dLbl>
            <c:dLbl>
              <c:idx val="1"/>
              <c:layout>
                <c:manualLayout>
                  <c:x val="1.3064392022285589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3064392022285589E-2"/>
                  <c:y val="5.0521869890730379E-17"/>
                </c:manualLayout>
              </c:layout>
              <c:showVal val="1"/>
            </c:dLbl>
            <c:dLbl>
              <c:idx val="3"/>
              <c:layout>
                <c:manualLayout>
                  <c:x val="8.1652450139286133E-3"/>
                  <c:y val="-1.102308076880346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pl-PL"/>
              </a:p>
            </c:txPr>
            <c:showVal val="1"/>
          </c:dLbls>
          <c:cat>
            <c:strRef>
              <c:f>akademie!$A$2:$A$5</c:f>
              <c:strCache>
                <c:ptCount val="4"/>
                <c:pt idx="0">
                  <c:v>Akademia Morska w Szczecinie</c:v>
                </c:pt>
                <c:pt idx="1">
                  <c:v>Akademia Wychowania Fizycznego w Gdańsku</c:v>
                </c:pt>
                <c:pt idx="2">
                  <c:v>Akademia Morska w Gdyni</c:v>
                </c:pt>
                <c:pt idx="3">
                  <c:v>Akademia Pomorska w Słupsku</c:v>
                </c:pt>
              </c:strCache>
            </c:strRef>
          </c:cat>
          <c:val>
            <c:numRef>
              <c:f>akademie!$B$2:$B$5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6</c:v>
                </c:pt>
              </c:numCache>
            </c:numRef>
          </c:val>
        </c:ser>
        <c:shape val="box"/>
        <c:axId val="48767360"/>
        <c:axId val="84731392"/>
        <c:axId val="0"/>
      </c:bar3DChart>
      <c:catAx>
        <c:axId val="4876736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 b="1"/>
            </a:pPr>
            <a:endParaRPr lang="pl-PL"/>
          </a:p>
        </c:txPr>
        <c:crossAx val="84731392"/>
        <c:crosses val="autoZero"/>
        <c:auto val="1"/>
        <c:lblAlgn val="ctr"/>
        <c:lblOffset val="100"/>
      </c:catAx>
      <c:valAx>
        <c:axId val="8473139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4876736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Udział uczelni państwowych i prywatnych w wyborach absolwentów </a:t>
            </a:r>
            <a:endParaRPr lang="pl-PL"/>
          </a:p>
        </c:rich>
      </c:tx>
      <c:layout>
        <c:manualLayout>
          <c:xMode val="edge"/>
          <c:yMode val="edge"/>
          <c:x val="0.11768151121128791"/>
          <c:y val="0"/>
        </c:manualLayout>
      </c:layout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3.1457961226872E-2"/>
                  <c:y val="-1.3888888888888923E-2"/>
                </c:manualLayout>
              </c:layout>
              <c:showVal val="1"/>
            </c:dLbl>
            <c:dLbl>
              <c:idx val="1"/>
              <c:layout>
                <c:manualLayout>
                  <c:x val="2.4198431712978388E-2"/>
                  <c:y val="-1.388888888888892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Val val="1"/>
          </c:dLbls>
          <c:cat>
            <c:strRef>
              <c:f>państwowe!$B$2:$B$3</c:f>
              <c:strCache>
                <c:ptCount val="2"/>
                <c:pt idx="0">
                  <c:v>Uczelnie prywatne</c:v>
                </c:pt>
                <c:pt idx="1">
                  <c:v>Uczelnie państwowe</c:v>
                </c:pt>
              </c:strCache>
            </c:strRef>
          </c:cat>
          <c:val>
            <c:numRef>
              <c:f>państwowe!$C$2:$C$3</c:f>
              <c:numCache>
                <c:formatCode>General</c:formatCode>
                <c:ptCount val="2"/>
                <c:pt idx="0">
                  <c:v>3</c:v>
                </c:pt>
                <c:pt idx="1">
                  <c:v>91</c:v>
                </c:pt>
              </c:numCache>
            </c:numRef>
          </c:val>
        </c:ser>
        <c:shape val="box"/>
        <c:axId val="97606656"/>
        <c:axId val="97642368"/>
        <c:axId val="0"/>
      </c:bar3DChart>
      <c:catAx>
        <c:axId val="97606656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400" b="1"/>
            </a:pPr>
            <a:endParaRPr lang="pl-PL"/>
          </a:p>
        </c:txPr>
        <c:crossAx val="97642368"/>
        <c:crosses val="autoZero"/>
        <c:auto val="1"/>
        <c:lblAlgn val="ctr"/>
        <c:lblOffset val="100"/>
      </c:catAx>
      <c:valAx>
        <c:axId val="9764236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9760665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/>
              <a:t>Najczęściej</a:t>
            </a:r>
            <a:r>
              <a:rPr lang="pl-PL" baseline="0"/>
              <a:t> wybierane uczelnie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txPr>
              <a:bodyPr/>
              <a:lstStyle/>
              <a:p>
                <a:pPr>
                  <a:defRPr sz="1000" b="1"/>
                </a:pPr>
                <a:endParaRPr lang="pl-PL"/>
              </a:p>
            </c:txPr>
            <c:showVal val="1"/>
          </c:dLbls>
          <c:cat>
            <c:strRef>
              <c:f>uczelnie!$A$22:$A$34</c:f>
              <c:strCache>
                <c:ptCount val="13"/>
                <c:pt idx="0">
                  <c:v>UMK w Toruniu Collegium Medicum Bydgoszcz</c:v>
                </c:pt>
                <c:pt idx="1">
                  <c:v>Politechnika Warszawska</c:v>
                </c:pt>
                <c:pt idx="2">
                  <c:v>Politechnika Poznańska</c:v>
                </c:pt>
                <c:pt idx="3">
                  <c:v>Politechnika Koszalińska</c:v>
                </c:pt>
                <c:pt idx="4">
                  <c:v>Buckinghamshire New University</c:v>
                </c:pt>
                <c:pt idx="5">
                  <c:v>Pomorski Uniwersytet Medyczny Szczecin</c:v>
                </c:pt>
                <c:pt idx="6">
                  <c:v>Uniwersytet Medyczny w Poznaniu</c:v>
                </c:pt>
                <c:pt idx="7">
                  <c:v>Akademia Pomorska w Słupsku</c:v>
                </c:pt>
                <c:pt idx="8">
                  <c:v>Politechnika Wrocławska</c:v>
                </c:pt>
                <c:pt idx="9">
                  <c:v>Gdański Uniwersytet Medyczny</c:v>
                </c:pt>
                <c:pt idx="10">
                  <c:v>Uniwersytet Adama Mickiewicza w Poznaniu</c:v>
                </c:pt>
                <c:pt idx="11">
                  <c:v>Uniwersytet Gdański </c:v>
                </c:pt>
                <c:pt idx="12">
                  <c:v>Politechnika Gdańska</c:v>
                </c:pt>
              </c:strCache>
            </c:strRef>
          </c:cat>
          <c:val>
            <c:numRef>
              <c:f>uczelnie!$B$22:$B$34</c:f>
              <c:numCache>
                <c:formatCode>General</c:formatCode>
                <c:ptCount val="13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11</c:v>
                </c:pt>
                <c:pt idx="12">
                  <c:v>19</c:v>
                </c:pt>
              </c:numCache>
            </c:numRef>
          </c:val>
        </c:ser>
        <c:shape val="box"/>
        <c:axId val="100283904"/>
        <c:axId val="100313344"/>
        <c:axId val="0"/>
      </c:bar3DChart>
      <c:catAx>
        <c:axId val="10028390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000" b="1"/>
            </a:pPr>
            <a:endParaRPr lang="pl-PL"/>
          </a:p>
        </c:txPr>
        <c:crossAx val="100313344"/>
        <c:crosses val="autoZero"/>
        <c:auto val="1"/>
        <c:lblAlgn val="ctr"/>
        <c:lblOffset val="100"/>
      </c:catAx>
      <c:valAx>
        <c:axId val="10031334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0028390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/>
              <a:t>Najczęściej</a:t>
            </a:r>
            <a:r>
              <a:rPr lang="pl-PL" baseline="0"/>
              <a:t> wybierane kierunki studiów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txPr>
              <a:bodyPr/>
              <a:lstStyle/>
              <a:p>
                <a:pPr>
                  <a:defRPr sz="1050" b="1"/>
                </a:pPr>
                <a:endParaRPr lang="pl-PL"/>
              </a:p>
            </c:txPr>
            <c:showVal val="1"/>
          </c:dLbls>
          <c:cat>
            <c:strRef>
              <c:f>kierunki!$A$42:$A$57</c:f>
              <c:strCache>
                <c:ptCount val="16"/>
                <c:pt idx="0">
                  <c:v>weterynaria</c:v>
                </c:pt>
                <c:pt idx="1">
                  <c:v>pożarnictwo</c:v>
                </c:pt>
                <c:pt idx="2">
                  <c:v>filologia angielska</c:v>
                </c:pt>
                <c:pt idx="3">
                  <c:v>farmacja</c:v>
                </c:pt>
                <c:pt idx="4">
                  <c:v>budownictwo</c:v>
                </c:pt>
                <c:pt idx="5">
                  <c:v>turystyka i rekreacja</c:v>
                </c:pt>
                <c:pt idx="6">
                  <c:v>chemia</c:v>
                </c:pt>
                <c:pt idx="7">
                  <c:v>pielęgniarstwo</c:v>
                </c:pt>
                <c:pt idx="8">
                  <c:v>prawo</c:v>
                </c:pt>
                <c:pt idx="9">
                  <c:v>ekonomia</c:v>
                </c:pt>
                <c:pt idx="10">
                  <c:v>architektura</c:v>
                </c:pt>
                <c:pt idx="11">
                  <c:v>biologia</c:v>
                </c:pt>
                <c:pt idx="12">
                  <c:v>informatyka</c:v>
                </c:pt>
                <c:pt idx="13">
                  <c:v>matematyka</c:v>
                </c:pt>
                <c:pt idx="14">
                  <c:v>medycyna</c:v>
                </c:pt>
                <c:pt idx="15">
                  <c:v>transport</c:v>
                </c:pt>
              </c:strCache>
            </c:strRef>
          </c:cat>
          <c:val>
            <c:numRef>
              <c:f>kierunki!$B$42:$B$57</c:f>
              <c:numCache>
                <c:formatCode>General</c:formatCode>
                <c:ptCount val="1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</c:numCache>
            </c:numRef>
          </c:val>
        </c:ser>
        <c:shape val="box"/>
        <c:axId val="30988544"/>
        <c:axId val="31011200"/>
        <c:axId val="0"/>
      </c:bar3DChart>
      <c:catAx>
        <c:axId val="3098854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000" b="1"/>
            </a:pPr>
            <a:endParaRPr lang="pl-PL"/>
          </a:p>
        </c:txPr>
        <c:crossAx val="31011200"/>
        <c:crosses val="autoZero"/>
        <c:auto val="1"/>
        <c:lblAlgn val="ctr"/>
        <c:lblOffset val="100"/>
      </c:catAx>
      <c:valAx>
        <c:axId val="3101120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3098854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Absolwenci studiujący na uczelniach medycznych 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txPr>
              <a:bodyPr/>
              <a:lstStyle/>
              <a:p>
                <a:pPr>
                  <a:defRPr sz="1100" b="1"/>
                </a:pPr>
                <a:endParaRPr lang="pl-PL"/>
              </a:p>
            </c:txPr>
            <c:showVal val="1"/>
          </c:dLbls>
          <c:cat>
            <c:strRef>
              <c:f>medyczne!$B$2:$B$7</c:f>
              <c:strCache>
                <c:ptCount val="6"/>
                <c:pt idx="0">
                  <c:v>Warszawski Uniwersytet Medyczny</c:v>
                </c:pt>
                <c:pt idx="1">
                  <c:v>Uniwersytet Medyczny w Olsztynie</c:v>
                </c:pt>
                <c:pt idx="2">
                  <c:v>UMK w Toruniu Collegium Medicum Bydgoszcz</c:v>
                </c:pt>
                <c:pt idx="3">
                  <c:v>Pomorski Uniwersytet Medyczny Szczecin</c:v>
                </c:pt>
                <c:pt idx="4">
                  <c:v>Uniwersytet Medyczny w Poznaniu</c:v>
                </c:pt>
                <c:pt idx="5">
                  <c:v>Gdański Uniwersytet Medyczny</c:v>
                </c:pt>
              </c:strCache>
            </c:strRef>
          </c:cat>
          <c:val>
            <c:numRef>
              <c:f>medyczne!$C$2:$C$7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</c:numCache>
            </c:numRef>
          </c:val>
        </c:ser>
        <c:shape val="box"/>
        <c:axId val="97900800"/>
        <c:axId val="97904128"/>
        <c:axId val="0"/>
      </c:bar3DChart>
      <c:catAx>
        <c:axId val="9790080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100" b="1"/>
            </a:pPr>
            <a:endParaRPr lang="pl-PL"/>
          </a:p>
        </c:txPr>
        <c:crossAx val="97904128"/>
        <c:crosses val="autoZero"/>
        <c:auto val="1"/>
        <c:lblAlgn val="ctr"/>
        <c:lblOffset val="100"/>
      </c:catAx>
      <c:valAx>
        <c:axId val="9790412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9790080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Absolwenci studiujący na uniwersytetach 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Val val="1"/>
          </c:dLbls>
          <c:cat>
            <c:strRef>
              <c:f>uniwersytety!$B$2:$B$19</c:f>
              <c:strCache>
                <c:ptCount val="18"/>
                <c:pt idx="0">
                  <c:v>Uniwersytet Kardynała S. Wyszyńskiego w Warszawie</c:v>
                </c:pt>
                <c:pt idx="1">
                  <c:v>Uniwersytet Przyrodniczy w Poznaniu</c:v>
                </c:pt>
                <c:pt idx="2">
                  <c:v>Uniwersytet Warmińsko Mazurski Olsztyn</c:v>
                </c:pt>
                <c:pt idx="3">
                  <c:v>Warszawski Uniwersytet Medyczny</c:v>
                </c:pt>
                <c:pt idx="4">
                  <c:v>Uniwersytet Warszawski</c:v>
                </c:pt>
                <c:pt idx="5">
                  <c:v>Uniwersytet Medyczny w Olsztynie</c:v>
                </c:pt>
                <c:pt idx="6">
                  <c:v>University of Westminster w Londynie</c:v>
                </c:pt>
                <c:pt idx="7">
                  <c:v>Uniwwersytet Ekonomiczny Poznań</c:v>
                </c:pt>
                <c:pt idx="8">
                  <c:v>Uniwersytet Szczeciński</c:v>
                </c:pt>
                <c:pt idx="9">
                  <c:v>Uniwersytet w Białymstomku</c:v>
                </c:pt>
                <c:pt idx="10">
                  <c:v>Uniwersytet SWPS</c:v>
                </c:pt>
                <c:pt idx="11">
                  <c:v>UMK w Toruniu Collegium Medicum Bydgoszcz</c:v>
                </c:pt>
                <c:pt idx="12">
                  <c:v>Buckinghamshire New University</c:v>
                </c:pt>
                <c:pt idx="13">
                  <c:v>Pomorski Uniwersytet Medyczny Szczecin</c:v>
                </c:pt>
                <c:pt idx="14">
                  <c:v>Uniwersytet Medyczny w Poznaniu</c:v>
                </c:pt>
                <c:pt idx="15">
                  <c:v>Gdański Uniwersytet Medyczny</c:v>
                </c:pt>
                <c:pt idx="16">
                  <c:v>Uniwersytet Adama Mickiewicza w Poznaniu</c:v>
                </c:pt>
                <c:pt idx="17">
                  <c:v>Uniwersytet Gdański </c:v>
                </c:pt>
              </c:strCache>
            </c:strRef>
          </c:cat>
          <c:val>
            <c:numRef>
              <c:f>uniwersytety!$C$2:$C$19</c:f>
              <c:numCache>
                <c:formatCode>General</c:formatCode>
                <c:ptCount val="1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3</c:v>
                </c:pt>
                <c:pt idx="14">
                  <c:v>4</c:v>
                </c:pt>
                <c:pt idx="15">
                  <c:v>7</c:v>
                </c:pt>
                <c:pt idx="16">
                  <c:v>8</c:v>
                </c:pt>
                <c:pt idx="17">
                  <c:v>11</c:v>
                </c:pt>
              </c:numCache>
            </c:numRef>
          </c:val>
        </c:ser>
        <c:shape val="box"/>
        <c:axId val="48004096"/>
        <c:axId val="82490880"/>
        <c:axId val="0"/>
      </c:bar3DChart>
      <c:catAx>
        <c:axId val="48004096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b="1"/>
            </a:pPr>
            <a:endParaRPr lang="pl-PL"/>
          </a:p>
        </c:txPr>
        <c:crossAx val="82490880"/>
        <c:crosses val="autoZero"/>
        <c:auto val="1"/>
        <c:lblAlgn val="ctr"/>
        <c:lblOffset val="100"/>
      </c:catAx>
      <c:valAx>
        <c:axId val="8249088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48004096"/>
        <c:crosses val="autoZero"/>
        <c:crossBetween val="between"/>
      </c:valAx>
      <c:spPr>
        <a:noFill/>
        <a:ln>
          <a:noFill/>
        </a:ln>
      </c:spPr>
    </c:plotArea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Absolwenci studiujący na politechnikach 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txPr>
              <a:bodyPr/>
              <a:lstStyle/>
              <a:p>
                <a:pPr>
                  <a:defRPr sz="1050" b="1"/>
                </a:pPr>
                <a:endParaRPr lang="pl-PL"/>
              </a:p>
            </c:txPr>
            <c:showVal val="1"/>
          </c:dLbls>
          <c:cat>
            <c:strRef>
              <c:f>politechniki!$B$2:$B$7</c:f>
              <c:strCache>
                <c:ptCount val="6"/>
                <c:pt idx="0">
                  <c:v>Politechnika Oslo</c:v>
                </c:pt>
                <c:pt idx="1">
                  <c:v>Politechnika Warszawska</c:v>
                </c:pt>
                <c:pt idx="2">
                  <c:v>Politechnika Poznańska</c:v>
                </c:pt>
                <c:pt idx="3">
                  <c:v>Politechnika Koszalińska</c:v>
                </c:pt>
                <c:pt idx="4">
                  <c:v>Politechnika Wrocławska</c:v>
                </c:pt>
                <c:pt idx="5">
                  <c:v>Politechnika Gdańska</c:v>
                </c:pt>
              </c:strCache>
            </c:strRef>
          </c:cat>
          <c:val>
            <c:numRef>
              <c:f>politechniki!$C$2:$C$7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6</c:v>
                </c:pt>
                <c:pt idx="5">
                  <c:v>19</c:v>
                </c:pt>
              </c:numCache>
            </c:numRef>
          </c:val>
        </c:ser>
        <c:shape val="box"/>
        <c:axId val="84985728"/>
        <c:axId val="97886592"/>
        <c:axId val="0"/>
      </c:bar3DChart>
      <c:catAx>
        <c:axId val="84985728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050" b="1"/>
            </a:pPr>
            <a:endParaRPr lang="pl-PL"/>
          </a:p>
        </c:txPr>
        <c:crossAx val="97886592"/>
        <c:crosses val="autoZero"/>
        <c:auto val="1"/>
        <c:lblAlgn val="ctr"/>
        <c:lblOffset val="100"/>
      </c:catAx>
      <c:valAx>
        <c:axId val="9788659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498572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 sz="1600"/>
            </a:pPr>
            <a:r>
              <a:rPr lang="pl-PL" sz="1600" b="1" i="0" u="none" strike="noStrike" baseline="0"/>
              <a:t>Absolwenci studiujący na uczelniach mundurowych </a:t>
            </a:r>
            <a:endParaRPr lang="pl-PL" sz="1600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1.7123232262218849E-2"/>
                  <c:y val="-1.4223330024262433E-2"/>
                </c:manualLayout>
              </c:layout>
              <c:showVal val="1"/>
            </c:dLbl>
            <c:dLbl>
              <c:idx val="1"/>
              <c:layout>
                <c:manualLayout>
                  <c:x val="1.7123097433618485E-2"/>
                  <c:y val="-1.4223330024262537E-2"/>
                </c:manualLayout>
              </c:layout>
              <c:showVal val="1"/>
            </c:dLbl>
            <c:dLbl>
              <c:idx val="2"/>
              <c:layout>
                <c:manualLayout>
                  <c:x val="1.7123232262218849E-2"/>
                  <c:y val="-1.4223330024262537E-2"/>
                </c:manualLayout>
              </c:layout>
              <c:showVal val="1"/>
            </c:dLbl>
            <c:dLbl>
              <c:idx val="3"/>
              <c:layout>
                <c:manualLayout>
                  <c:x val="1.7123232262218849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050" b="1"/>
                </a:pPr>
                <a:endParaRPr lang="pl-PL"/>
              </a:p>
            </c:txPr>
            <c:showVal val="1"/>
          </c:dLbls>
          <c:cat>
            <c:strRef>
              <c:f>mundurowe!$B$2:$B$5</c:f>
              <c:strCache>
                <c:ptCount val="4"/>
                <c:pt idx="0">
                  <c:v>Państwowa Szkoła Pożarnicza w Poznaniu</c:v>
                </c:pt>
                <c:pt idx="1">
                  <c:v>Wyższa Szkoła Pożarnictwa w Warszawie</c:v>
                </c:pt>
                <c:pt idx="2">
                  <c:v>Akademia Morska w Szczecinie</c:v>
                </c:pt>
                <c:pt idx="3">
                  <c:v>Akademia Morska w Gdyni</c:v>
                </c:pt>
              </c:strCache>
            </c:strRef>
          </c:cat>
          <c:val>
            <c:numRef>
              <c:f>mundurowe!$C$2:$C$5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hape val="box"/>
        <c:axId val="48607232"/>
        <c:axId val="48631808"/>
        <c:axId val="0"/>
      </c:bar3DChart>
      <c:catAx>
        <c:axId val="48607232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 b="1"/>
            </a:pPr>
            <a:endParaRPr lang="pl-PL"/>
          </a:p>
        </c:txPr>
        <c:crossAx val="48631808"/>
        <c:crosses val="autoZero"/>
        <c:auto val="1"/>
        <c:lblAlgn val="ctr"/>
        <c:lblOffset val="100"/>
      </c:catAx>
      <c:valAx>
        <c:axId val="4863180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48607232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i="0" u="none" strike="noStrike" baseline="0"/>
              <a:t>Absolwenci studiujący na uczelniach zagranicznych </a:t>
            </a:r>
            <a:endParaRPr lang="pl-PL"/>
          </a:p>
        </c:rich>
      </c:tx>
      <c:layout/>
    </c:title>
    <c:view3D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dLbls>
            <c:dLbl>
              <c:idx val="0"/>
              <c:layout>
                <c:manualLayout>
                  <c:x val="1.7601760176017601E-2"/>
                  <c:y val="-1.8518518518518549E-2"/>
                </c:manualLayout>
              </c:layout>
              <c:showVal val="1"/>
            </c:dLbl>
            <c:dLbl>
              <c:idx val="1"/>
              <c:layout>
                <c:manualLayout>
                  <c:x val="1.3201320132013228E-2"/>
                  <c:y val="-9.2592592592592952E-3"/>
                </c:manualLayout>
              </c:layout>
              <c:showVal val="1"/>
            </c:dLbl>
            <c:dLbl>
              <c:idx val="2"/>
              <c:layout>
                <c:manualLayout>
                  <c:x val="1.3201320132013228E-2"/>
                  <c:y val="-9.2592592592592952E-3"/>
                </c:manualLayout>
              </c:layout>
              <c:showVal val="1"/>
            </c:dLbl>
            <c:txPr>
              <a:bodyPr/>
              <a:lstStyle/>
              <a:p>
                <a:pPr>
                  <a:defRPr sz="1100" b="1"/>
                </a:pPr>
                <a:endParaRPr lang="pl-PL"/>
              </a:p>
            </c:txPr>
            <c:showVal val="1"/>
          </c:dLbls>
          <c:cat>
            <c:strRef>
              <c:f>zagraniczne!$B$2:$B$4</c:f>
              <c:strCache>
                <c:ptCount val="3"/>
                <c:pt idx="0">
                  <c:v>University of Westminster w Londynie</c:v>
                </c:pt>
                <c:pt idx="1">
                  <c:v>Politechnika Oslo</c:v>
                </c:pt>
                <c:pt idx="2">
                  <c:v>Buckinghamshire New University</c:v>
                </c:pt>
              </c:strCache>
            </c:strRef>
          </c:cat>
          <c:val>
            <c:numRef>
              <c:f>zagraniczne!$C$2:$C$4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hape val="box"/>
        <c:axId val="48634496"/>
        <c:axId val="48637056"/>
        <c:axId val="0"/>
      </c:bar3DChart>
      <c:catAx>
        <c:axId val="48634496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400" b="1"/>
            </a:pPr>
            <a:endParaRPr lang="pl-PL"/>
          </a:p>
        </c:txPr>
        <c:crossAx val="48637056"/>
        <c:crosses val="autoZero"/>
        <c:auto val="1"/>
        <c:lblAlgn val="ctr"/>
        <c:lblOffset val="100"/>
      </c:catAx>
      <c:valAx>
        <c:axId val="4863705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4863449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prostokątny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upa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Dowolny kształt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Łącznik prosty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11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5652647-DB04-4B9C-AE82-7ACAB7BAD5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A35E2-C966-48CC-BB69-DF548F2A13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CC528-1240-46B3-972B-180DC64F12E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B557-1C87-4627-8591-86C2F452495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g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Pag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D77720-94CC-4AC6-92E4-BFD9D736187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5A2203-5122-4BD7-827D-8A2A9C67CA4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5BBB5E-6962-4FB4-A0DF-E00E531D74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56EB5C-AE98-4549-A9EF-4C1F19E0BC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56C7E-19E5-4210-8487-15D2DFFE7F7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BDF787-5360-4ED7-B9EF-205A633DAF7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Dowolny kształt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Trójkąt prostokątny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g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Pag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A6A1CB4-BE69-492D-9E4A-6688ADC3CA7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33" name="Symbol zastępczy tekstu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8EF5FD9-26E9-48E6-8225-ACAF846F8E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0" r:id="rId7"/>
    <p:sldLayoutId id="2147483748" r:id="rId8"/>
    <p:sldLayoutId id="2147483749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66"/>
          <p:cNvSpPr>
            <a:spLocks noGrp="1" noChangeArrowheads="1"/>
          </p:cNvSpPr>
          <p:nvPr>
            <p:ph type="subTitle" idx="1"/>
          </p:nvPr>
        </p:nvSpPr>
        <p:spPr>
          <a:xfrm>
            <a:off x="323850" y="620713"/>
            <a:ext cx="8351838" cy="936625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pl-PL" sz="4800" b="1" smtClean="0">
                <a:solidFill>
                  <a:schemeClr val="bg1"/>
                </a:solidFill>
              </a:rPr>
              <a:t>Losy absolwentów 2012</a:t>
            </a:r>
            <a:endParaRPr lang="es-ES" sz="4800" b="1" smtClean="0">
              <a:solidFill>
                <a:schemeClr val="bg1"/>
              </a:solidFill>
            </a:endParaRPr>
          </a:p>
        </p:txBody>
      </p:sp>
      <p:sp>
        <p:nvSpPr>
          <p:cNvPr id="9219" name="pole tekstowe 4"/>
          <p:cNvSpPr txBox="1">
            <a:spLocks noChangeArrowheads="1"/>
          </p:cNvSpPr>
          <p:nvPr/>
        </p:nvSpPr>
        <p:spPr bwMode="auto">
          <a:xfrm>
            <a:off x="1403648" y="5732463"/>
            <a:ext cx="7129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>
                <a:latin typeface="+mn-lt"/>
              </a:rPr>
              <a:t>II Liceum Ogólnokształcące z Oddziałami Dwujęzycznymi im. A. Mickiewicza w Słupsku</a:t>
            </a:r>
          </a:p>
        </p:txBody>
      </p:sp>
      <p:sp>
        <p:nvSpPr>
          <p:cNvPr id="9220" name="pole tekstowe 3"/>
          <p:cNvSpPr txBox="1">
            <a:spLocks noChangeArrowheads="1"/>
          </p:cNvSpPr>
          <p:nvPr/>
        </p:nvSpPr>
        <p:spPr bwMode="auto">
          <a:xfrm>
            <a:off x="684213" y="1557338"/>
            <a:ext cx="77755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5400" dirty="0">
                <a:latin typeface="MV Boli" pitchFamily="2" charset="0"/>
                <a:ea typeface="Verdana" pitchFamily="34" charset="0"/>
                <a:cs typeface="MV Boli" pitchFamily="2" charset="0"/>
              </a:rPr>
              <a:t>Losy absolwentów </a:t>
            </a:r>
            <a:r>
              <a:rPr lang="pl-PL" sz="5400" dirty="0" smtClean="0">
                <a:latin typeface="MV Boli" pitchFamily="2" charset="0"/>
                <a:ea typeface="Verdana" pitchFamily="34" charset="0"/>
                <a:cs typeface="MV Boli" pitchFamily="2" charset="0"/>
              </a:rPr>
              <a:t>2017</a:t>
            </a:r>
            <a:endParaRPr lang="pl-PL" sz="5400" dirty="0">
              <a:latin typeface="MV Boli" pitchFamily="2" charset="0"/>
              <a:ea typeface="Verdana" pitchFamily="34" charset="0"/>
              <a:cs typeface="MV Boli" pitchFamily="2" charset="0"/>
            </a:endParaRPr>
          </a:p>
        </p:txBody>
      </p:sp>
      <p:pic>
        <p:nvPicPr>
          <p:cNvPr id="9221" name="Picture 5" descr="Tarcze Szkoła SŁUPS_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476250"/>
            <a:ext cx="919162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467544" y="404664"/>
          <a:ext cx="8208912" cy="5616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1115616" y="1268760"/>
          <a:ext cx="6984816" cy="383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467544" y="260649"/>
          <a:ext cx="828092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899592" y="908720"/>
          <a:ext cx="7344815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755576" y="836712"/>
          <a:ext cx="741682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Wykres 3"/>
          <p:cNvGraphicFramePr/>
          <p:nvPr/>
        </p:nvGraphicFramePr>
        <p:xfrm>
          <a:off x="827584" y="836712"/>
          <a:ext cx="734481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971600" y="836712"/>
          <a:ext cx="727280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Wykres 3"/>
          <p:cNvGraphicFramePr/>
          <p:nvPr/>
        </p:nvGraphicFramePr>
        <p:xfrm>
          <a:off x="827584" y="764704"/>
          <a:ext cx="777686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0"/>
            <a:ext cx="8507288" cy="60071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pl-PL" sz="1600" dirty="0" smtClean="0"/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Na </a:t>
            </a:r>
            <a:r>
              <a:rPr lang="pl-PL" sz="1600" dirty="0" smtClean="0"/>
              <a:t>podstawie zgromadzonych danych wyciągnąć można następujące wnioski: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1. Zdecydowana większość absolwentów badanego rocznika to osoby kontynuujące naukę na wyższych uczelniach (</a:t>
            </a:r>
            <a:r>
              <a:rPr lang="pl-PL" sz="1600" b="1" dirty="0" smtClean="0"/>
              <a:t>91%</a:t>
            </a:r>
            <a:r>
              <a:rPr lang="pl-PL" sz="1600" dirty="0" smtClean="0"/>
              <a:t>);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2. 3 osoby nie kontynuują nauki  – </a:t>
            </a:r>
            <a:r>
              <a:rPr lang="pl-PL" sz="1600" b="1" dirty="0" smtClean="0"/>
              <a:t>ok. 3%</a:t>
            </a:r>
            <a:endParaRPr lang="pl-PL" sz="1600" dirty="0" smtClean="0"/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3. Najczęściej wybieraną uczelnią jest Politechnika Gdańska, na drugim miejscu uplasował się Uniwersytet Gdański, zaś trzecie miejsce zajął Uniwersytet Adama Mickiewicza w Poznaniu..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4. Najczęściej wybieranymi kierunkami to: transport (</a:t>
            </a:r>
            <a:r>
              <a:rPr lang="pl-PL" sz="1600" b="1" dirty="0" smtClean="0"/>
              <a:t>ok. 7%</a:t>
            </a:r>
            <a:r>
              <a:rPr lang="pl-PL" sz="1600" dirty="0" smtClean="0"/>
              <a:t>), medycyna (</a:t>
            </a:r>
            <a:r>
              <a:rPr lang="pl-PL" sz="1600" b="1" dirty="0" smtClean="0"/>
              <a:t>ok. 6%</a:t>
            </a:r>
            <a:r>
              <a:rPr lang="pl-PL" sz="1600" dirty="0" smtClean="0"/>
              <a:t>) oraz matematyka i informatyka (</a:t>
            </a:r>
            <a:r>
              <a:rPr lang="pl-PL" sz="1600" b="1" dirty="0" smtClean="0"/>
              <a:t>ok. 5%</a:t>
            </a:r>
            <a:r>
              <a:rPr lang="pl-PL" sz="1600" dirty="0" smtClean="0"/>
              <a:t>).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5. Na uczelniach medycznych studiuje 18 osób (</a:t>
            </a:r>
            <a:r>
              <a:rPr lang="pl-PL" sz="1600" b="1" dirty="0" smtClean="0"/>
              <a:t>ok. 19%</a:t>
            </a:r>
            <a:r>
              <a:rPr lang="pl-PL" sz="1600" dirty="0" smtClean="0"/>
              <a:t>)</a:t>
            </a:r>
          </a:p>
          <a:p>
            <a:pPr>
              <a:buNone/>
            </a:pPr>
            <a:endParaRPr lang="pl-P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260350"/>
            <a:ext cx="8784976" cy="604897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Badanie </a:t>
            </a:r>
            <a:r>
              <a:rPr lang="pl-PL" sz="1600" dirty="0" smtClean="0"/>
              <a:t>losów absolwentów II Liceum Ogólnokształcącego im. Adama Mickiewicza w Słupsku uznawane jest za priorytet w działalności​ Szkoły. Wpływa ono na podwyższenie jakości kształcenia oraz jest próbą dostosowania oferty edukacyjnej do potrzeb potencjalnych uczniów naszej szkoły.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Realizowane</a:t>
            </a:r>
            <a:r>
              <a:rPr lang="pl-PL" sz="1600" dirty="0" smtClean="0"/>
              <a:t>, od wielu lat, badania dostarczają użytecznej wiedzy nie tylko dyrekcji szkoły, nauczycielom ale są również istotną​ informacją dla kandydatów, którzy chcą swoje życie związać z II Liceum Ogólnokształcącym w Słupsku.​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Szkoła </a:t>
            </a:r>
            <a:r>
              <a:rPr lang="pl-PL" sz="1600" dirty="0" smtClean="0"/>
              <a:t>nasza od początku swojej działalności wprowadza, wdraża i udoskonala system dostosowania programu kształcenia do​ rzeczywistych potrzeb młodzieży.  Głównym źródłem informacji jest  wywiad przeprowadzany przez byłych wychowawców klas​ (serdecznie dziękuję za współpracę). 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Tegoroczny </a:t>
            </a:r>
            <a:r>
              <a:rPr lang="pl-PL" sz="1600" dirty="0" smtClean="0"/>
              <a:t>raport opracowany został w oparciu o dane o 94 absolwentach (ze 103), co stanowi </a:t>
            </a:r>
            <a:r>
              <a:rPr lang="pl-PL" sz="1600" b="1" dirty="0" smtClean="0"/>
              <a:t>91%</a:t>
            </a:r>
            <a:r>
              <a:rPr lang="pl-PL" sz="1600" dirty="0" smtClean="0"/>
              <a:t> uczniów,​ którzy ukończyli naukę w naszej szkole w 2017 r.​ 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Nie </a:t>
            </a:r>
            <a:r>
              <a:rPr lang="pl-PL" sz="1600" dirty="0" smtClean="0"/>
              <a:t>udało się dotrzeć do 6 absolwentów – </a:t>
            </a:r>
            <a:r>
              <a:rPr lang="pl-PL" sz="1600" b="1" dirty="0" smtClean="0"/>
              <a:t>ok.</a:t>
            </a:r>
            <a:r>
              <a:rPr lang="pl-PL" sz="1600" dirty="0" smtClean="0"/>
              <a:t> </a:t>
            </a:r>
            <a:r>
              <a:rPr lang="pl-PL" sz="1600" b="1" dirty="0" smtClean="0"/>
              <a:t>6%</a:t>
            </a:r>
            <a:r>
              <a:rPr lang="pl-PL" sz="1600" dirty="0" smtClean="0"/>
              <a:t>.</a:t>
            </a:r>
            <a:endParaRPr lang="pl-PL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zawartości 1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55272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  <a:r>
              <a:rPr lang="pl-PL" sz="1600" dirty="0" smtClean="0"/>
              <a:t>W </a:t>
            </a:r>
            <a:r>
              <a:rPr lang="pl-PL" sz="1600" dirty="0" smtClean="0"/>
              <a:t>porównaniu z rokiem 2016  zmniejszył się udział uczelni prywatnych w ogólnej liczbie wybranych szkół – 7 (2016); </a:t>
            </a:r>
            <a:r>
              <a:rPr lang="pl-PL" sz="1600" b="1" dirty="0" smtClean="0"/>
              <a:t>3</a:t>
            </a:r>
            <a:r>
              <a:rPr lang="pl-PL" sz="1600" dirty="0" smtClean="0"/>
              <a:t> (2017).</a:t>
            </a:r>
          </a:p>
          <a:p>
            <a:pPr>
              <a:lnSpc>
                <a:spcPct val="150000"/>
              </a:lnSpc>
              <a:buNone/>
            </a:pPr>
            <a:r>
              <a:rPr lang="pl-PL" sz="1600" dirty="0" smtClean="0"/>
              <a:t>	W </a:t>
            </a:r>
            <a:r>
              <a:rPr lang="pl-PL" sz="1600" dirty="0" smtClean="0"/>
              <a:t>roku 2017 największą popularnością cieszyła się Politechnika Gdańska. Wybrało ją 19 absolwentów, co stanowi ok. </a:t>
            </a:r>
            <a:r>
              <a:rPr lang="pl-PL" sz="1600" b="1" dirty="0" smtClean="0"/>
              <a:t>20%</a:t>
            </a:r>
            <a:r>
              <a:rPr lang="pl-PL" sz="1600" dirty="0" smtClean="0"/>
              <a:t>. Drugie miejsce w tegorocznym rankingu należy do Uniwersytetu Gdańskiego – 11 osób (</a:t>
            </a:r>
            <a:r>
              <a:rPr lang="pl-PL" sz="1600" b="1" dirty="0" smtClean="0"/>
              <a:t>ok. 12%</a:t>
            </a:r>
            <a:r>
              <a:rPr lang="pl-PL" sz="1600" dirty="0" smtClean="0"/>
              <a:t>). Na trzecim miejscu uplasował się Uniwersytet Adama Mickiewicza w Poznaniu – 8 absolwentów wybierało tę uczelnię (</a:t>
            </a:r>
            <a:r>
              <a:rPr lang="pl-PL" sz="1600" b="1" dirty="0" smtClean="0"/>
              <a:t>ok. 9%).</a:t>
            </a:r>
            <a:r>
              <a:rPr lang="pl-PL" sz="1600" dirty="0" smtClean="0"/>
              <a:t> Na kolejnych miejscach uplasowały się następujące uczelnie: Gdański Uniwersytet Medyczny – 7 osób (</a:t>
            </a:r>
            <a:r>
              <a:rPr lang="pl-PL" sz="1600" b="1" dirty="0" smtClean="0"/>
              <a:t>ok. 7</a:t>
            </a:r>
            <a:r>
              <a:rPr lang="pl-PL" sz="1600" dirty="0" smtClean="0"/>
              <a:t> %), Politechnika Wrocławska oraz Akademia Pomorska – po 6 osób (</a:t>
            </a:r>
            <a:r>
              <a:rPr lang="pl-PL" sz="1600" b="1" dirty="0" smtClean="0"/>
              <a:t>ok. 6</a:t>
            </a:r>
            <a:r>
              <a:rPr lang="pl-PL" sz="1600" dirty="0" smtClean="0"/>
              <a:t>%), Uniwersytet Medyczny w Poznaniu – 4 osób (</a:t>
            </a:r>
            <a:r>
              <a:rPr lang="pl-PL" sz="1600" b="1" dirty="0" smtClean="0"/>
              <a:t>ok. 4</a:t>
            </a:r>
            <a:r>
              <a:rPr lang="pl-PL" sz="1600" dirty="0" smtClean="0"/>
              <a:t>%), Pomorski Uniwersytet Medyczny Szczecin - 3 osoby (</a:t>
            </a:r>
            <a:r>
              <a:rPr lang="pl-PL" sz="1600" b="1" dirty="0" smtClean="0"/>
              <a:t>ok. 3</a:t>
            </a:r>
            <a:r>
              <a:rPr lang="pl-PL" sz="1600" dirty="0" smtClean="0"/>
              <a:t>%), UMK w Toruniu Collegium </a:t>
            </a:r>
            <a:r>
              <a:rPr lang="pl-PL" sz="1600" dirty="0" err="1" smtClean="0"/>
              <a:t>Medicum</a:t>
            </a:r>
            <a:r>
              <a:rPr lang="pl-PL" sz="1600" dirty="0" smtClean="0"/>
              <a:t> Bydgoszcz, Politechnika Warszawska, Politechnika Poznańska, Politechnika Koszalińska, </a:t>
            </a:r>
            <a:r>
              <a:rPr lang="pl-PL" sz="1600" dirty="0" err="1" smtClean="0"/>
              <a:t>Buckinghamshire</a:t>
            </a:r>
            <a:r>
              <a:rPr lang="pl-PL" sz="1600" dirty="0" smtClean="0"/>
              <a:t> New </a:t>
            </a:r>
            <a:r>
              <a:rPr lang="pl-PL" sz="1600" dirty="0" err="1" smtClean="0"/>
              <a:t>University</a:t>
            </a:r>
            <a:r>
              <a:rPr lang="pl-PL" sz="1600" dirty="0" smtClean="0"/>
              <a:t> – po 2 osoby (</a:t>
            </a:r>
            <a:r>
              <a:rPr lang="pl-PL" sz="1600" b="1" dirty="0" smtClean="0"/>
              <a:t>ok. 2</a:t>
            </a:r>
            <a:r>
              <a:rPr lang="pl-PL" sz="1600" dirty="0" smtClean="0"/>
              <a:t>%).</a:t>
            </a:r>
          </a:p>
          <a:p>
            <a:pPr>
              <a:lnSpc>
                <a:spcPct val="150000"/>
              </a:lnSpc>
              <a:buNone/>
            </a:pPr>
            <a:endParaRPr lang="pl-PL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ymbol zastępczy zawartości 1"/>
          <p:cNvSpPr>
            <a:spLocks noGrp="1"/>
          </p:cNvSpPr>
          <p:nvPr>
            <p:ph idx="1"/>
          </p:nvPr>
        </p:nvSpPr>
        <p:spPr>
          <a:xfrm>
            <a:off x="179512" y="404813"/>
            <a:ext cx="8784976" cy="590391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  <a:endParaRPr lang="pl-PL" sz="1600" dirty="0" smtClean="0"/>
          </a:p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  <a:r>
              <a:rPr lang="pl-PL" sz="1600" dirty="0" smtClean="0"/>
              <a:t>Równy </a:t>
            </a:r>
            <a:r>
              <a:rPr lang="pl-PL" sz="1600" dirty="0" smtClean="0"/>
              <a:t>udział po  </a:t>
            </a:r>
            <a:r>
              <a:rPr lang="pl-PL" sz="1600" b="1" dirty="0" smtClean="0"/>
              <a:t>ok. 1%</a:t>
            </a:r>
            <a:r>
              <a:rPr lang="pl-PL" sz="1600" dirty="0" smtClean="0"/>
              <a:t> (po 1 osobie) w wyborach absolwentów miały następujące uczelnie: Uniwersytet Kardynała Stefana Wyszyńskiego Warszawa, Uniwersytet Przyrodniczy w Poznaniu, Wyższa Szkoła Bankowa Wrocław, Uniwersytet Warmińsko Mazurski Olsztyn, Państwowa Szkoła Pożarnicza w Poznaniu, Warszawski Uniwersytet Medyczny, Uniwersytet Warszawski, Uniwersytet Medyczny w Olsztynie, Wyższa Szkoła Pożarnictwa w Warszawie, </a:t>
            </a:r>
            <a:r>
              <a:rPr lang="pl-PL" sz="1600" dirty="0" err="1" smtClean="0"/>
              <a:t>University</a:t>
            </a:r>
            <a:r>
              <a:rPr lang="pl-PL" sz="1600" dirty="0" smtClean="0"/>
              <a:t> of Westminster w Londynie, Akademia Morska w Szczecinie, Uniwersytet Ekonomiczny Poznań, Uniwersytet Szczeciński, Uniwersytet w </a:t>
            </a:r>
            <a:r>
              <a:rPr lang="pl-PL" sz="1600" dirty="0" err="1" smtClean="0"/>
              <a:t>Białymstomku</a:t>
            </a:r>
            <a:r>
              <a:rPr lang="pl-PL" sz="1600" dirty="0" smtClean="0"/>
              <a:t>, SGGW w Warszawie, Politechnika Oslo, Akademia Wychowania Fizycznego Gdańsk, Szkoła Główna Handlowa, Akademia Morska w Gdyni, Uniwersytet SWPS.</a:t>
            </a:r>
            <a:r>
              <a:rPr lang="pl-PL" sz="1600" dirty="0" smtClean="0"/>
              <a:t>	</a:t>
            </a:r>
            <a:endParaRPr lang="pl-PL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/>
          <a:lstStyle/>
          <a:p>
            <a:pPr algn="just">
              <a:buNone/>
            </a:pPr>
            <a:r>
              <a:rPr lang="pl-PL" sz="1600" dirty="0" smtClean="0"/>
              <a:t>	</a:t>
            </a:r>
          </a:p>
          <a:p>
            <a:pPr algn="just">
              <a:buNone/>
            </a:pPr>
            <a:endParaRPr lang="pl-PL" sz="1600" dirty="0" smtClean="0"/>
          </a:p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W </a:t>
            </a:r>
            <a:r>
              <a:rPr lang="pl-PL" sz="1600" dirty="0" smtClean="0"/>
              <a:t>2017 roku najczęściej wybieranym kierunkiem studiów był: transport – 7 osób (</a:t>
            </a:r>
            <a:r>
              <a:rPr lang="pl-PL" sz="1600" b="1" dirty="0" smtClean="0"/>
              <a:t>ok. 7%</a:t>
            </a:r>
            <a:r>
              <a:rPr lang="pl-PL" sz="1600" dirty="0" smtClean="0"/>
              <a:t>) Na drugim miejscu znajduje się: medycyna  – 6 osób (</a:t>
            </a:r>
            <a:r>
              <a:rPr lang="pl-PL" sz="1600" b="1" dirty="0" smtClean="0"/>
              <a:t>ok. 6%</a:t>
            </a:r>
            <a:r>
              <a:rPr lang="pl-PL" sz="1600" dirty="0" smtClean="0"/>
              <a:t>). W tym miejscu należy wskazać, iż w ogólnym podliczeniu kierunków lekarskich wraz z kierunkami pokrewnymi, na uczelniach  medycznych studiuje 18 osób – (</a:t>
            </a:r>
            <a:r>
              <a:rPr lang="pl-PL" sz="1600" b="1" dirty="0" smtClean="0"/>
              <a:t>ok. 19%).</a:t>
            </a:r>
            <a:r>
              <a:rPr lang="pl-PL" sz="1600" dirty="0" smtClean="0"/>
              <a:t> Trzecie miejsce zajęły: informatyka oraz matematyka  – po 5 osób (</a:t>
            </a:r>
            <a:r>
              <a:rPr lang="pl-PL" sz="1600" b="1" dirty="0" smtClean="0"/>
              <a:t>ok. 5%</a:t>
            </a:r>
            <a:r>
              <a:rPr lang="pl-PL" sz="1600" dirty="0" smtClean="0"/>
              <a:t>).</a:t>
            </a:r>
          </a:p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Kolejne </a:t>
            </a:r>
            <a:r>
              <a:rPr lang="pl-PL" sz="1600" dirty="0" smtClean="0"/>
              <a:t>często wybierane dziedziny to: biologia – 4 osoby (</a:t>
            </a:r>
            <a:r>
              <a:rPr lang="pl-PL" sz="1600" b="1" dirty="0" smtClean="0"/>
              <a:t>ok. 4%</a:t>
            </a:r>
            <a:r>
              <a:rPr lang="pl-PL" sz="1600" dirty="0" smtClean="0"/>
              <a:t>), chemia, pielęgniarstwo, prawo, ekonomia, architektura – po 3 osoby (</a:t>
            </a:r>
            <a:r>
              <a:rPr lang="pl-PL" sz="1600" b="1" dirty="0" smtClean="0"/>
              <a:t>ok. 3%),</a:t>
            </a:r>
            <a:r>
              <a:rPr lang="pl-PL" sz="1600" dirty="0" smtClean="0"/>
              <a:t> weterynaria, pożarnictwo, filologia angielska, farmacja, budownictwo, turystyka i rekreacja – po 2 osoby (</a:t>
            </a:r>
            <a:r>
              <a:rPr lang="pl-PL" sz="1600" b="1" dirty="0" smtClean="0"/>
              <a:t>ok. 2%</a:t>
            </a:r>
            <a:r>
              <a:rPr lang="pl-PL" sz="1600" dirty="0" smtClean="0"/>
              <a:t>).</a:t>
            </a:r>
          </a:p>
          <a:p>
            <a:pPr algn="just">
              <a:lnSpc>
                <a:spcPct val="150000"/>
              </a:lnSpc>
              <a:buNone/>
            </a:pPr>
            <a:endParaRPr lang="pl-P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07504" y="332656"/>
            <a:ext cx="8856984" cy="6408712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  <a:endParaRPr lang="pl-PL" sz="1600" dirty="0" smtClean="0"/>
          </a:p>
          <a:p>
            <a:pPr algn="just">
              <a:lnSpc>
                <a:spcPct val="150000"/>
              </a:lnSpc>
              <a:buNone/>
            </a:pPr>
            <a:r>
              <a:rPr lang="pl-PL" sz="1600" dirty="0" smtClean="0"/>
              <a:t>	</a:t>
            </a:r>
            <a:r>
              <a:rPr lang="pl-PL" sz="1600" dirty="0" smtClean="0"/>
              <a:t>Do </a:t>
            </a:r>
            <a:r>
              <a:rPr lang="pl-PL" sz="1600" dirty="0" smtClean="0"/>
              <a:t>najrzadziej wybieranych kierunków studiów należą: chemia żywności, historia sztuki, kosmetologia medyczna, mechatronika, dietetyka, biologia sądowa, analityka medyczna, filologia polska, technologia żywności, psychologia zdrowia, biologia medyczna, filologia koreańska, biotechnologia, </a:t>
            </a:r>
            <a:r>
              <a:rPr lang="pl-PL" sz="1600" dirty="0" err="1" smtClean="0"/>
              <a:t>nanotechnologia</a:t>
            </a:r>
            <a:r>
              <a:rPr lang="pl-PL" sz="1600" dirty="0" smtClean="0"/>
              <a:t>, stomatologia, automatyka i robotyka, mechanika i budowa maszyn, studia międzywydziałowe oparte na geografii, stosunki międzynarodowe, inżynieria chemiczna i procesowa, logistyka, międzynarodowe stosunki gospodarcze, informatyka i ekonometria, </a:t>
            </a:r>
            <a:r>
              <a:rPr lang="pl-PL" sz="1600" dirty="0" err="1" smtClean="0"/>
              <a:t>Spanish</a:t>
            </a:r>
            <a:r>
              <a:rPr lang="pl-PL" sz="1600" dirty="0" smtClean="0"/>
              <a:t> </a:t>
            </a:r>
            <a:r>
              <a:rPr lang="pl-PL" sz="1600" dirty="0" err="1" smtClean="0"/>
              <a:t>with</a:t>
            </a:r>
            <a:r>
              <a:rPr lang="pl-PL" sz="1600" dirty="0" smtClean="0"/>
              <a:t> global </a:t>
            </a:r>
            <a:r>
              <a:rPr lang="pl-PL" sz="1600" dirty="0" err="1" smtClean="0"/>
              <a:t>communication</a:t>
            </a:r>
            <a:r>
              <a:rPr lang="pl-PL" sz="1600" dirty="0" smtClean="0"/>
              <a:t>, filologia polska, health and fitness management, film and </a:t>
            </a:r>
            <a:r>
              <a:rPr lang="pl-PL" sz="1600" dirty="0" err="1" smtClean="0"/>
              <a:t>tv</a:t>
            </a:r>
            <a:r>
              <a:rPr lang="pl-PL" sz="1600" dirty="0" smtClean="0"/>
              <a:t> </a:t>
            </a:r>
            <a:r>
              <a:rPr lang="pl-PL" sz="1600" dirty="0" err="1" smtClean="0"/>
              <a:t>production</a:t>
            </a:r>
            <a:r>
              <a:rPr lang="pl-PL" sz="1600" dirty="0" smtClean="0"/>
              <a:t>, administracja, lingwistyka stosowana, zarządzanie sprzedażą, finanse i rachunkowość, akustyka, inżynieria, automatyka, lotnictwo i kosmonautyka, oceanografia, elektronika, nawigacja, psychologia oraz energetyka – (</a:t>
            </a:r>
            <a:r>
              <a:rPr lang="pl-PL" sz="1600" b="1" dirty="0" smtClean="0"/>
              <a:t>ok. 1%</a:t>
            </a:r>
            <a:r>
              <a:rPr lang="pl-PL" sz="1600" dirty="0" smtClean="0"/>
              <a:t>).</a:t>
            </a:r>
          </a:p>
          <a:p>
            <a:pPr algn="just">
              <a:lnSpc>
                <a:spcPct val="150000"/>
              </a:lnSpc>
              <a:buNone/>
            </a:pPr>
            <a:endParaRPr lang="pl-PL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899592" y="1268760"/>
          <a:ext cx="748883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899592" y="1268760"/>
          <a:ext cx="7272808" cy="3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Wykres 3"/>
          <p:cNvGraphicFramePr/>
          <p:nvPr/>
        </p:nvGraphicFramePr>
        <p:xfrm>
          <a:off x="467544" y="548680"/>
          <a:ext cx="806489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5312</TotalTime>
  <Words>195</Words>
  <Application>Microsoft Office PowerPoint</Application>
  <PresentationFormat>Pokaz na ekranie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Hol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Maciek</cp:lastModifiedBy>
  <cp:revision>783</cp:revision>
  <dcterms:created xsi:type="dcterms:W3CDTF">2010-05-23T14:28:12Z</dcterms:created>
  <dcterms:modified xsi:type="dcterms:W3CDTF">2017-11-26T20:48:40Z</dcterms:modified>
</cp:coreProperties>
</file>